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sldIdLst>
    <p:sldId id="295" r:id="rId2"/>
    <p:sldId id="259" r:id="rId3"/>
    <p:sldId id="281" r:id="rId4"/>
    <p:sldId id="282" r:id="rId5"/>
    <p:sldId id="283" r:id="rId6"/>
    <p:sldId id="341" r:id="rId7"/>
    <p:sldId id="284" r:id="rId8"/>
    <p:sldId id="297" r:id="rId9"/>
    <p:sldId id="298" r:id="rId10"/>
    <p:sldId id="299" r:id="rId11"/>
    <p:sldId id="300" r:id="rId12"/>
    <p:sldId id="301" r:id="rId13"/>
    <p:sldId id="306" r:id="rId14"/>
    <p:sldId id="338" r:id="rId15"/>
    <p:sldId id="339" r:id="rId16"/>
    <p:sldId id="340" r:id="rId17"/>
    <p:sldId id="304" r:id="rId18"/>
    <p:sldId id="285" r:id="rId19"/>
    <p:sldId id="286" r:id="rId20"/>
    <p:sldId id="290" r:id="rId21"/>
    <p:sldId id="291" r:id="rId22"/>
    <p:sldId id="342" r:id="rId23"/>
    <p:sldId id="287" r:id="rId24"/>
    <p:sldId id="288" r:id="rId25"/>
    <p:sldId id="302" r:id="rId26"/>
    <p:sldId id="303" r:id="rId27"/>
    <p:sldId id="296"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4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4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4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4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48" charset="0"/>
        <a:ea typeface="+mn-ea"/>
        <a:cs typeface="+mn-cs"/>
      </a:defRPr>
    </a:lvl5pPr>
    <a:lvl6pPr marL="2286000" algn="l" defTabSz="914400" rtl="0" eaLnBrk="1" latinLnBrk="0" hangingPunct="1">
      <a:defRPr sz="2400" kern="1200">
        <a:solidFill>
          <a:schemeClr val="tx1"/>
        </a:solidFill>
        <a:latin typeface="Times" pitchFamily="48" charset="0"/>
        <a:ea typeface="+mn-ea"/>
        <a:cs typeface="+mn-cs"/>
      </a:defRPr>
    </a:lvl6pPr>
    <a:lvl7pPr marL="2743200" algn="l" defTabSz="914400" rtl="0" eaLnBrk="1" latinLnBrk="0" hangingPunct="1">
      <a:defRPr sz="2400" kern="1200">
        <a:solidFill>
          <a:schemeClr val="tx1"/>
        </a:solidFill>
        <a:latin typeface="Times" pitchFamily="48" charset="0"/>
        <a:ea typeface="+mn-ea"/>
        <a:cs typeface="+mn-cs"/>
      </a:defRPr>
    </a:lvl7pPr>
    <a:lvl8pPr marL="3200400" algn="l" defTabSz="914400" rtl="0" eaLnBrk="1" latinLnBrk="0" hangingPunct="1">
      <a:defRPr sz="2400" kern="1200">
        <a:solidFill>
          <a:schemeClr val="tx1"/>
        </a:solidFill>
        <a:latin typeface="Times" pitchFamily="48" charset="0"/>
        <a:ea typeface="+mn-ea"/>
        <a:cs typeface="+mn-cs"/>
      </a:defRPr>
    </a:lvl8pPr>
    <a:lvl9pPr marL="3657600" algn="l" defTabSz="914400" rtl="0" eaLnBrk="1" latinLnBrk="0" hangingPunct="1">
      <a:defRPr sz="2400" kern="1200">
        <a:solidFill>
          <a:schemeClr val="tx1"/>
        </a:solidFill>
        <a:latin typeface="Times" pitchFamily="4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43D7A"/>
    <a:srgbClr val="7098B0"/>
    <a:srgbClr val="A8D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01" autoAdjust="0"/>
    <p:restoredTop sz="80533" autoAdjust="0"/>
  </p:normalViewPr>
  <p:slideViewPr>
    <p:cSldViewPr>
      <p:cViewPr varScale="1">
        <p:scale>
          <a:sx n="124" d="100"/>
          <a:sy n="124" d="100"/>
        </p:scale>
        <p:origin x="-244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6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8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8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8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8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5FD61C3-8D9B-4911-8BF4-2E8FD072FFBF}" type="slidenum">
              <a:rPr lang="en-US"/>
              <a:pPr>
                <a:defRPr/>
              </a:pPr>
              <a:t>‹#›</a:t>
            </a:fld>
            <a:endParaRPr lang="en-US"/>
          </a:p>
        </p:txBody>
      </p:sp>
    </p:spTree>
    <p:extLst>
      <p:ext uri="{BB962C8B-B14F-4D97-AF65-F5344CB8AC3E}">
        <p14:creationId xmlns:p14="http://schemas.microsoft.com/office/powerpoint/2010/main" val="1078235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4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4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4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4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4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42" Type="http://schemas.openxmlformats.org/officeDocument/2006/relationships/hyperlink" Target="http://donate.wikimedia.org/wiki/Special:FundraiserRedirector?utm_source=donate&amp;utm_medium=sidebar&amp;utm_campaign=20120521SB001&amp;uselang=en" TargetMode="External"/><Relationship Id="rId143" Type="http://schemas.openxmlformats.org/officeDocument/2006/relationships/hyperlink" Target="http://en.wikipedia.org/wiki/Help:Contents" TargetMode="External"/><Relationship Id="rId144" Type="http://schemas.openxmlformats.org/officeDocument/2006/relationships/hyperlink" Target="http://en.wikipedia.org/wiki/Wikipedia:About" TargetMode="External"/><Relationship Id="rId145" Type="http://schemas.openxmlformats.org/officeDocument/2006/relationships/hyperlink" Target="http://en.wikipedia.org/wiki/Wikipedia:Community_portal" TargetMode="External"/><Relationship Id="rId146" Type="http://schemas.openxmlformats.org/officeDocument/2006/relationships/hyperlink" Target="http://en.wikipedia.org/wiki/Special:RecentChanges" TargetMode="External"/><Relationship Id="rId147" Type="http://schemas.openxmlformats.org/officeDocument/2006/relationships/hyperlink" Target="http://en.wikipedia.org/wiki/Wikipedia:Contact_us" TargetMode="External"/><Relationship Id="rId148" Type="http://schemas.openxmlformats.org/officeDocument/2006/relationships/hyperlink" Target="http://ca.wikipedia.org/wiki/Potamopyrgus_antipodarum" TargetMode="External"/><Relationship Id="rId149" Type="http://schemas.openxmlformats.org/officeDocument/2006/relationships/hyperlink" Target="http://cs.wikipedia.org/wiki/P%C3%ADse%C4%8Dn%C3%ADk_novoz%C3%A9landsk%C3%BD" TargetMode="External"/><Relationship Id="rId40" Type="http://schemas.openxmlformats.org/officeDocument/2006/relationships/hyperlink" Target="http://en.wikipedia.org/wiki/List_of_non-marine_molluscs_of_Great_Britain" TargetMode="External"/><Relationship Id="rId41" Type="http://schemas.openxmlformats.org/officeDocument/2006/relationships/hyperlink" Target="http://en.wikipedia.org/wiki/List_of_non-marine_molluscs_of_Germany" TargetMode="External"/><Relationship Id="rId42" Type="http://schemas.openxmlformats.org/officeDocument/2006/relationships/hyperlink" Target="http://en.wikipedia.org/wiki/List_of_non-marine_molluscs_of_Poland" TargetMode="External"/><Relationship Id="rId43" Type="http://schemas.openxmlformats.org/officeDocument/2006/relationships/hyperlink" Target="http://en.wikipedia.org/wiki/Black_Sea" TargetMode="External"/><Relationship Id="rId44" Type="http://schemas.openxmlformats.org/officeDocument/2006/relationships/hyperlink" Target="http://en.wikipedia.org/wiki/List_of_non-marine_molluscs_of_the_Czech_Republic" TargetMode="External"/><Relationship Id="rId45" Type="http://schemas.openxmlformats.org/officeDocument/2006/relationships/hyperlink" Target="http://en.wikipedia.org/wiki/List_of_non-marine_molluscs_of_Slovakia" TargetMode="External"/><Relationship Id="rId46" Type="http://schemas.openxmlformats.org/officeDocument/2006/relationships/hyperlink" Target="http://en.wikipedia.org/wiki/United_States" TargetMode="External"/><Relationship Id="rId47" Type="http://schemas.openxmlformats.org/officeDocument/2006/relationships/hyperlink" Target="http://en.wikipedia.org/wiki/Idaho" TargetMode="External"/><Relationship Id="rId48" Type="http://schemas.openxmlformats.org/officeDocument/2006/relationships/hyperlink" Target="http://en.wikipedia.org/wiki/Snake_River" TargetMode="External"/><Relationship Id="rId49" Type="http://schemas.openxmlformats.org/officeDocument/2006/relationships/hyperlink" Target="http://en.wikipedia.org/wiki/Madison_River" TargetMode="External"/><Relationship Id="rId80" Type="http://schemas.openxmlformats.org/officeDocument/2006/relationships/hyperlink" Target="http://en.wikipedia.org/wiki/Asexual_reproduction" TargetMode="External"/><Relationship Id="rId81" Type="http://schemas.openxmlformats.org/officeDocument/2006/relationships/hyperlink" Target="http://en.wikipedia.org/wiki/Diploid" TargetMode="External"/><Relationship Id="rId82" Type="http://schemas.openxmlformats.org/officeDocument/2006/relationships/hyperlink" Target="http://en.wikipedia.org/wiki/Triploid" TargetMode="External"/><Relationship Id="rId83" Type="http://schemas.openxmlformats.org/officeDocument/2006/relationships/hyperlink" Target="http://en.wikipedia.org/wiki/Embryo" TargetMode="External"/><Relationship Id="rId84" Type="http://schemas.openxmlformats.org/officeDocument/2006/relationships/hyperlink" Target="http://en.wikipedia.org/wiki/Lake_Zurich" TargetMode="External"/><Relationship Id="rId85" Type="http://schemas.openxmlformats.org/officeDocument/2006/relationships/hyperlink" Target="http://en.wikipedia.org/wiki/Switzerland" TargetMode="External"/><Relationship Id="rId86" Type="http://schemas.openxmlformats.org/officeDocument/2006/relationships/hyperlink" Target="http://en.wikipedia.org/wiki/Trematoda" TargetMode="External"/><Relationship Id="rId87" Type="http://schemas.openxmlformats.org/officeDocument/2006/relationships/hyperlink" Target="http://en.wikipedia.org/wiki/Microphallus" TargetMode="External"/><Relationship Id="rId88" Type="http://schemas.openxmlformats.org/officeDocument/2006/relationships/hyperlink" Target="http://en.wikipedia.org/wiki/Gut_(zoology)" TargetMode="External"/><Relationship Id="rId89" Type="http://schemas.openxmlformats.org/officeDocument/2006/relationships/hyperlink" Target="http://en.wikipedia.org/wiki/Cladophora" TargetMode="External"/><Relationship Id="rId110" Type="http://schemas.openxmlformats.org/officeDocument/2006/relationships/hyperlink" Target="http://www.iaglr.org/jglr/release/33/33_1_1-6.php" TargetMode="External"/><Relationship Id="rId111" Type="http://schemas.openxmlformats.org/officeDocument/2006/relationships/hyperlink" Target="http://www.seattlepi.com/national/1501AP_Invasive_Species_Snail.html" TargetMode="External"/><Relationship Id="rId112" Type="http://schemas.openxmlformats.org/officeDocument/2006/relationships/hyperlink" Target="http://en.wikipedia.org/wiki/Wikipedia:Link_rot" TargetMode="External"/><Relationship Id="rId113" Type="http://schemas.openxmlformats.org/officeDocument/2006/relationships/hyperlink" Target="http://www.ctv.ca/servlet/ArticleNews/story/CTVNews/20080815/snail_michigan_080814/20080815?hub=SciTech" TargetMode="External"/><Relationship Id="rId114" Type="http://schemas.openxmlformats.org/officeDocument/2006/relationships/hyperlink" Target="http://www.theolympian.com/2010/10/19/1408405/snail-seclusion-successful.html" TargetMode="External"/><Relationship Id="rId115" Type="http://schemas.openxmlformats.org/officeDocument/2006/relationships/hyperlink" Target="http://www.latimes.com/news/la-me-snail30-2010mar30,0,2859185.story" TargetMode="External"/><Relationship Id="rId116" Type="http://schemas.openxmlformats.org/officeDocument/2006/relationships/hyperlink" Target="http://en.wikipedia.org/wiki/Hydrobiologia" TargetMode="External"/><Relationship Id="rId117" Type="http://schemas.openxmlformats.org/officeDocument/2006/relationships/hyperlink" Target="http://www.kdwp.state.ks.us/news/fishing/aquatic_nuisance_species/aquatic_nuisance_species_list/new_zealand_mudsnail" TargetMode="External"/><Relationship Id="rId118" Type="http://schemas.openxmlformats.org/officeDocument/2006/relationships/hyperlink" Target="http://www.indiana.edu/~curtweb/trematodes/Winterbourne.htm" TargetMode="External"/><Relationship Id="rId119" Type="http://schemas.openxmlformats.org/officeDocument/2006/relationships/hyperlink" Target="http://www.indiana.edu/~curtweb/Research/About%20Microphallus.html" TargetMode="External"/><Relationship Id="rId150" Type="http://schemas.openxmlformats.org/officeDocument/2006/relationships/hyperlink" Target="http://nl.wikipedia.org/wiki/Potamopyrgus_antipodarum" TargetMode="External"/><Relationship Id="rId151" Type="http://schemas.openxmlformats.org/officeDocument/2006/relationships/hyperlink" Target="http://pt.wikipedia.org/wiki/Potamopyrgus_antipodarum" TargetMode="External"/><Relationship Id="rId152" Type="http://schemas.openxmlformats.org/officeDocument/2006/relationships/hyperlink" Target="http://en.wikipedia.org/wiki/Wikipedia:Text_of_Creative_Commons_Attribution-ShareAlike_3.0_Unported_License" TargetMode="External"/><Relationship Id="rId10" Type="http://schemas.openxmlformats.org/officeDocument/2006/relationships/hyperlink" Target="http://en.wikipedia.org/wiki/Caenogastropoda" TargetMode="External"/><Relationship Id="rId11" Type="http://schemas.openxmlformats.org/officeDocument/2006/relationships/hyperlink" Target="http://en.wikipedia.org/wiki/Hypsogastropoda" TargetMode="External"/><Relationship Id="rId12" Type="http://schemas.openxmlformats.org/officeDocument/2006/relationships/hyperlink" Target="http://en.wikipedia.org/wiki/Littorinimorpha" TargetMode="External"/><Relationship Id="rId13" Type="http://schemas.openxmlformats.org/officeDocument/2006/relationships/hyperlink" Target="http://en.wikipedia.org/wiki/Rissooidea" TargetMode="External"/><Relationship Id="rId14" Type="http://schemas.openxmlformats.org/officeDocument/2006/relationships/hyperlink" Target="http://en.wikipedia.org/wiki/Hydrobiidae" TargetMode="External"/><Relationship Id="rId15" Type="http://schemas.openxmlformats.org/officeDocument/2006/relationships/hyperlink" Target="http://en.wikipedia.org/wiki/Potamopyrgus" TargetMode="External"/><Relationship Id="rId16" Type="http://schemas.openxmlformats.org/officeDocument/2006/relationships/hyperlink" Target="http://en.wikipedia.org/wiki/Binomial_nomenclature" TargetMode="External"/><Relationship Id="rId17" Type="http://schemas.openxmlformats.org/officeDocument/2006/relationships/hyperlink" Target="http://en.wikipedia.org/wiki/John_Edward_Gray" TargetMode="External"/><Relationship Id="rId18" Type="http://schemas.openxmlformats.org/officeDocument/2006/relationships/hyperlink" Target="http://en.wikipedia.org/wiki/Synonym_(taxonomy)" TargetMode="External"/><Relationship Id="rId19" Type="http://schemas.openxmlformats.org/officeDocument/2006/relationships/hyperlink" Target="http://en.wikipedia.org/wiki/Edgar_Albert_Smith" TargetMode="External"/><Relationship Id="rId153" Type="http://schemas.openxmlformats.org/officeDocument/2006/relationships/hyperlink" Target="http://wikimediafoundation.org/wiki/Terms_of_use" TargetMode="External"/><Relationship Id="rId154" Type="http://schemas.openxmlformats.org/officeDocument/2006/relationships/hyperlink" Target="http://www.wikimediafoundation.org/" TargetMode="External"/><Relationship Id="rId155" Type="http://schemas.openxmlformats.org/officeDocument/2006/relationships/hyperlink" Target="http://wikimediafoundation.org/wiki/Privacy_policy" TargetMode="External"/><Relationship Id="rId156" Type="http://schemas.openxmlformats.org/officeDocument/2006/relationships/hyperlink" Target="http://en.wikipedia.org/wiki/Wikipedia:General_disclaimer" TargetMode="External"/><Relationship Id="rId157" Type="http://schemas.openxmlformats.org/officeDocument/2006/relationships/hyperlink" Target="http://en.m.wikipedia.org/w/index.php?title=New_Zealand_mud_snail&amp;mobileaction=toggle_view_mobile" TargetMode="External"/><Relationship Id="rId50" Type="http://schemas.openxmlformats.org/officeDocument/2006/relationships/hyperlink" Target="http://en.wikipedia.org/wiki/Firehole_River" TargetMode="External"/><Relationship Id="rId51" Type="http://schemas.openxmlformats.org/officeDocument/2006/relationships/hyperlink" Target="http://en.wikipedia.org/wiki/Yellowstone_National_Park" TargetMode="External"/><Relationship Id="rId52" Type="http://schemas.openxmlformats.org/officeDocument/2006/relationships/hyperlink" Target="http://en.wikipedia.org/wiki/Game_fish" TargetMode="External"/><Relationship Id="rId53" Type="http://schemas.openxmlformats.org/officeDocument/2006/relationships/hyperlink" Target="http://en.wikipedia.org/wiki/Ship_ballast" TargetMode="External"/><Relationship Id="rId54" Type="http://schemas.openxmlformats.org/officeDocument/2006/relationships/hyperlink" Target="http://en.wikipedia.org/wiki/Food_chain" TargetMode="External"/><Relationship Id="rId55" Type="http://schemas.openxmlformats.org/officeDocument/2006/relationships/hyperlink" Target="http://en.wikipedia.org/wiki/Wyoming" TargetMode="External"/><Relationship Id="rId56" Type="http://schemas.openxmlformats.org/officeDocument/2006/relationships/hyperlink" Target="http://en.wikipedia.org/wiki/California" TargetMode="External"/><Relationship Id="rId57" Type="http://schemas.openxmlformats.org/officeDocument/2006/relationships/hyperlink" Target="http://en.wikipedia.org/wiki/Oregon" TargetMode="External"/><Relationship Id="rId58" Type="http://schemas.openxmlformats.org/officeDocument/2006/relationships/hyperlink" Target="http://en.wikipedia.org/wiki/Montana" TargetMode="External"/><Relationship Id="rId59" Type="http://schemas.openxmlformats.org/officeDocument/2006/relationships/hyperlink" Target="http://en.wikipedia.org/wiki/Morph_(zoology)" TargetMode="External"/><Relationship Id="rId90" Type="http://schemas.openxmlformats.org/officeDocument/2006/relationships/hyperlink" Target="http://en.wikipedia.org/wiki/Public_domain" TargetMode="External"/><Relationship Id="rId91" Type="http://schemas.openxmlformats.org/officeDocument/2006/relationships/hyperlink" Target="http://en.wikipedia.org/wiki/Work_of_the_United_States_Government" TargetMode="External"/><Relationship Id="rId92" Type="http://schemas.openxmlformats.org/officeDocument/2006/relationships/hyperlink" Target="http://resolver.sub.uni-goettingen.de/purl?PPN26536535X" TargetMode="External"/><Relationship Id="rId93" Type="http://schemas.openxmlformats.org/officeDocument/2006/relationships/hyperlink" Target="http://en.wikipedia.org/wiki/United_States_Geological_Survey" TargetMode="External"/><Relationship Id="rId94" Type="http://schemas.openxmlformats.org/officeDocument/2006/relationships/hyperlink" Target="http://nas.er.usgs.gov/queries/FactSheet.asp?speciesID=1008" TargetMode="External"/><Relationship Id="rId95" Type="http://schemas.openxmlformats.org/officeDocument/2006/relationships/hyperlink" Target="http://www.aquaticinvasions.ru/2008/AI_2008_3_3_Davidson_etal.pdf" TargetMode="External"/><Relationship Id="rId96" Type="http://schemas.openxmlformats.org/officeDocument/2006/relationships/hyperlink" Target="http://www.aquaticinvasions.ru/2009/AI_2009_4_2_Naser_Son.pdf" TargetMode="External"/><Relationship Id="rId97" Type="http://schemas.openxmlformats.org/officeDocument/2006/relationships/hyperlink" Target="http://mollusca.sav.sk/pdf/7/7.Cejka.pdf" TargetMode="External"/><Relationship Id="rId98" Type="http://schemas.openxmlformats.org/officeDocument/2006/relationships/hyperlink" Target="http://mollusca.sav.sk/" TargetMode="External"/><Relationship Id="rId99" Type="http://schemas.openxmlformats.org/officeDocument/2006/relationships/hyperlink" Target="http://www.aquaticinvasions.ru/2008/AI_2008_3_3_Filippenko_Son.pdf" TargetMode="External"/><Relationship Id="rId120" Type="http://schemas.openxmlformats.org/officeDocument/2006/relationships/hyperlink" Target="http://commons.wikimedia.org/wiki/Category:Potamopyrgus_antipodarum" TargetMode="External"/><Relationship Id="rId121" Type="http://schemas.openxmlformats.org/officeDocument/2006/relationships/hyperlink" Target="http://www.pesticideinfo.org/List_AquireAll.jsp?Species=5642&amp;Effect=" TargetMode="External"/><Relationship Id="rId122" Type="http://schemas.openxmlformats.org/officeDocument/2006/relationships/hyperlink" Target="http://www.pesticideinfo.org/List_AquireAll.jsp?Species=2442&amp;Effect=" TargetMode="External"/><Relationship Id="rId123" Type="http://schemas.openxmlformats.org/officeDocument/2006/relationships/hyperlink" Target="http://cisr.ucr.edu/new_zealand_mud_snail.html" TargetMode="External"/><Relationship Id="rId124" Type="http://schemas.openxmlformats.org/officeDocument/2006/relationships/hyperlink" Target="http://www.invasivespeciesinfo.gov/aquatics/mudsnail.shtml" TargetMode="External"/><Relationship Id="rId125" Type="http://schemas.openxmlformats.org/officeDocument/2006/relationships/hyperlink" Target="http://en.wikipedia.org/wiki/United_States_National_Agricultural_Library" TargetMode="External"/><Relationship Id="rId126" Type="http://schemas.openxmlformats.org/officeDocument/2006/relationships/hyperlink" Target="http://en.wikipedia.org/wiki/Wikipedia:Article%20Feedback%20Tool" TargetMode="External"/><Relationship Id="rId127" Type="http://schemas.openxmlformats.org/officeDocument/2006/relationships/hyperlink" Target="http://en.wikipedia.org/wiki/Special:Categories" TargetMode="External"/><Relationship Id="rId128" Type="http://schemas.openxmlformats.org/officeDocument/2006/relationships/hyperlink" Target="http://en.wikipedia.org/wiki/Category:Hydrobiidae" TargetMode="External"/><Relationship Id="rId129" Type="http://schemas.openxmlformats.org/officeDocument/2006/relationships/hyperlink" Target="http://en.wikipedia.org/wiki/Category:Gastropods_of_New_Zealand" TargetMode="External"/><Relationship Id="rId20" Type="http://schemas.openxmlformats.org/officeDocument/2006/relationships/hyperlink" Target="http://en.wikipedia.org/wiki/Species" TargetMode="External"/><Relationship Id="rId21" Type="http://schemas.openxmlformats.org/officeDocument/2006/relationships/hyperlink" Target="http://en.wikipedia.org/wiki/Freshwater_snail" TargetMode="External"/><Relationship Id="rId22" Type="http://schemas.openxmlformats.org/officeDocument/2006/relationships/hyperlink" Target="http://en.wikipedia.org/wiki/Gill" TargetMode="External"/><Relationship Id="rId23" Type="http://schemas.openxmlformats.org/officeDocument/2006/relationships/hyperlink" Target="http://en.wikipedia.org/wiki/Operculum_(gastropod)" TargetMode="External"/><Relationship Id="rId24" Type="http://schemas.openxmlformats.org/officeDocument/2006/relationships/hyperlink" Target="http://en.wikipedia.org/wiki/Gastropod" TargetMode="External"/><Relationship Id="rId25" Type="http://schemas.openxmlformats.org/officeDocument/2006/relationships/hyperlink" Target="http://en.wikipedia.org/wiki/Mollusk" TargetMode="External"/><Relationship Id="rId26" Type="http://schemas.openxmlformats.org/officeDocument/2006/relationships/hyperlink" Target="http://en.wikipedia.org/wiki/Family_(biology)" TargetMode="External"/><Relationship Id="rId27" Type="http://schemas.openxmlformats.org/officeDocument/2006/relationships/hyperlink" Target="http://en.wikipedia.org/wiki/Invasive_species" TargetMode="External"/><Relationship Id="rId28" Type="http://schemas.openxmlformats.org/officeDocument/2006/relationships/hyperlink" Target="http://en.wikipedia.org/wiki/Dime_(United_States_coin)" TargetMode="External"/><Relationship Id="rId29" Type="http://schemas.openxmlformats.org/officeDocument/2006/relationships/hyperlink" Target="http://en.wikipedia.org/wiki/Gastropod_shell" TargetMode="External"/><Relationship Id="rId60" Type="http://schemas.openxmlformats.org/officeDocument/2006/relationships/hyperlink" Target="http://en.wikipedia.org/wiki/Lake_Ontario" TargetMode="External"/><Relationship Id="rId61" Type="http://schemas.openxmlformats.org/officeDocument/2006/relationships/hyperlink" Target="http://en.wikipedia.org/wiki/Twin_Ports" TargetMode="External"/><Relationship Id="rId62" Type="http://schemas.openxmlformats.org/officeDocument/2006/relationships/hyperlink" Target="http://en.wikipedia.org/wiki/Saint_Louis_River" TargetMode="External"/><Relationship Id="rId63" Type="http://schemas.openxmlformats.org/officeDocument/2006/relationships/hyperlink" Target="http://en.wikipedia.org/wiki/Lake_Michigan" TargetMode="External"/><Relationship Id="rId64" Type="http://schemas.openxmlformats.org/officeDocument/2006/relationships/hyperlink" Target="http://en.wikipedia.org/wiki/Sample_(material)" TargetMode="External"/><Relationship Id="rId65" Type="http://schemas.openxmlformats.org/officeDocument/2006/relationships/hyperlink" Target="http://en.wikipedia.org/wiki/Los_Angeles_Times" TargetMode="External"/><Relationship Id="rId66" Type="http://schemas.openxmlformats.org/officeDocument/2006/relationships/hyperlink" Target="http://en.wikipedia.org/wiki/Santa_Monica_Mountains" TargetMode="External"/><Relationship Id="rId67" Type="http://schemas.openxmlformats.org/officeDocument/2006/relationships/hyperlink" Target="http://en.wikipedia.org/wiki/Steelhead_trout" TargetMode="External"/><Relationship Id="rId68" Type="http://schemas.openxmlformats.org/officeDocument/2006/relationships/hyperlink" Target="http://en.wikipedia.org/wiki/Agoura_Hills" TargetMode="External"/><Relationship Id="rId69" Type="http://schemas.openxmlformats.org/officeDocument/2006/relationships/hyperlink" Target="http://en.wikipedia.org/wiki/Siltation" TargetMode="External"/><Relationship Id="rId130" Type="http://schemas.openxmlformats.org/officeDocument/2006/relationships/hyperlink" Target="http://en.wikipedia.org/wiki/Category:Invasive_animal_species" TargetMode="External"/><Relationship Id="rId131" Type="http://schemas.openxmlformats.org/officeDocument/2006/relationships/hyperlink" Target="http://en.wikipedia.org/wiki/Category:Invasive_animal_species_in_the_United_States" TargetMode="External"/><Relationship Id="rId132" Type="http://schemas.openxmlformats.org/officeDocument/2006/relationships/hyperlink" Target="http://en.wikipedia.org/w/index.php?title=Special:UserLogin&amp;returnto=New+Zealand+mud+snail" TargetMode="External"/><Relationship Id="rId133" Type="http://schemas.openxmlformats.org/officeDocument/2006/relationships/hyperlink" Target="http://en.wikipedia.org/w/index.php?title=Special:UserLogin&amp;returnto=New+Zealand+mud+snail&amp;type=signup" TargetMode="External"/><Relationship Id="rId134" Type="http://schemas.openxmlformats.org/officeDocument/2006/relationships/hyperlink" Target="http://en.wikipedia.org/wiki/Talk:New_Zealand_mud_snail" TargetMode="External"/><Relationship Id="rId135" Type="http://schemas.openxmlformats.org/officeDocument/2006/relationships/hyperlink" Target="http://en.wikipedia.org/w/index.php?title=New_Zealand_mud_snail&amp;action=edit" TargetMode="External"/><Relationship Id="rId136" Type="http://schemas.openxmlformats.org/officeDocument/2006/relationships/hyperlink" Target="http://en.wikipedia.org/w/index.php?title=New_Zealand_mud_snail&amp;action=history" TargetMode="External"/><Relationship Id="rId137" Type="http://schemas.openxmlformats.org/officeDocument/2006/relationships/hyperlink" Target="http://en.wikipedia.org/wiki/Main_Page" TargetMode="External"/><Relationship Id="rId138" Type="http://schemas.openxmlformats.org/officeDocument/2006/relationships/hyperlink" Target="http://en.wikipedia.org/wiki/Portal:Contents" TargetMode="External"/><Relationship Id="rId139" Type="http://schemas.openxmlformats.org/officeDocument/2006/relationships/hyperlink" Target="http://en.wikipedia.org/wiki/Portal:Featured_content" TargetMode="External"/><Relationship Id="rId30" Type="http://schemas.openxmlformats.org/officeDocument/2006/relationships/hyperlink" Target="http://en.wikipedia.org/wiki/Whorl_(mollusc)" TargetMode="External"/><Relationship Id="rId31" Type="http://schemas.openxmlformats.org/officeDocument/2006/relationships/hyperlink" Target="http://en.wikipedia.org/wiki/Aperture_(mollusc)" TargetMode="External"/><Relationship Id="rId32" Type="http://schemas.openxmlformats.org/officeDocument/2006/relationships/hyperlink" Target="http://en.wikipedia.org/wiki/Spire_(mollusc)" TargetMode="External"/><Relationship Id="rId33" Type="http://schemas.openxmlformats.org/officeDocument/2006/relationships/hyperlink" Target="http://en.wikipedia.org/wiki/Periostracum" TargetMode="External"/><Relationship Id="rId34" Type="http://schemas.openxmlformats.org/officeDocument/2006/relationships/hyperlink" Target="http://en.wikipedia.org/wiki/Great_Lakes" TargetMode="External"/><Relationship Id="rId35" Type="http://schemas.openxmlformats.org/officeDocument/2006/relationships/hyperlink" Target="http://en.wikipedia.org/wiki/Endemism" TargetMode="External"/><Relationship Id="rId36" Type="http://schemas.openxmlformats.org/officeDocument/2006/relationships/hyperlink" Target="http://en.wikipedia.org/wiki/New_Zealand" TargetMode="External"/><Relationship Id="rId37" Type="http://schemas.openxmlformats.org/officeDocument/2006/relationships/hyperlink" Target="http://en.wikipedia.org/wiki/Endemic_(ecology)" TargetMode="External"/><Relationship Id="rId38" Type="http://schemas.openxmlformats.org/officeDocument/2006/relationships/hyperlink" Target="http://en.wikipedia.org/wiki/Naturalisation_(biology)" TargetMode="External"/><Relationship Id="rId39" Type="http://schemas.openxmlformats.org/officeDocument/2006/relationships/hyperlink" Target="http://en.wikipedia.org/w/index.php?title=Garmat_Ali_River&amp;action=edit&amp;redlink=1" TargetMode="External"/><Relationship Id="rId70" Type="http://schemas.openxmlformats.org/officeDocument/2006/relationships/hyperlink" Target="http://en.wikipedia.org/wiki/Littoral" TargetMode="External"/><Relationship Id="rId71" Type="http://schemas.openxmlformats.org/officeDocument/2006/relationships/hyperlink" Target="http://en.wikipedia.org/wiki/Euryhaline" TargetMode="External"/><Relationship Id="rId72" Type="http://schemas.openxmlformats.org/officeDocument/2006/relationships/hyperlink" Target="http://en.wikipedia.org/wiki/Brackish_water" TargetMode="External"/><Relationship Id="rId73" Type="http://schemas.openxmlformats.org/officeDocument/2006/relationships/hyperlink" Target="http://en.wikipedia.org/wiki/Salinity" TargetMode="External"/><Relationship Id="rId74" Type="http://schemas.openxmlformats.org/officeDocument/2006/relationships/hyperlink" Target="http://en.wikipedia.org/wiki/Ppt" TargetMode="External"/><Relationship Id="rId75" Type="http://schemas.openxmlformats.org/officeDocument/2006/relationships/hyperlink" Target="http://en.wikipedia.org/wiki/Detritus" TargetMode="External"/><Relationship Id="rId76" Type="http://schemas.openxmlformats.org/officeDocument/2006/relationships/hyperlink" Target="http://en.wikipedia.org/wiki/Algae" TargetMode="External"/><Relationship Id="rId77" Type="http://schemas.openxmlformats.org/officeDocument/2006/relationships/hyperlink" Target="http://en.wikipedia.org/wiki/Diatom" TargetMode="External"/><Relationship Id="rId78" Type="http://schemas.openxmlformats.org/officeDocument/2006/relationships/hyperlink" Target="http://en.wikipedia.org/wiki/Ovoviviparous" TargetMode="External"/><Relationship Id="rId79" Type="http://schemas.openxmlformats.org/officeDocument/2006/relationships/hyperlink" Target="http://en.wikipedia.org/wiki/Parthenogenic" TargetMode="External"/><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en.wikipedia.org/wiki/New_Zealand_mud_snail" TargetMode="External"/><Relationship Id="rId4" Type="http://schemas.openxmlformats.org/officeDocument/2006/relationships/hyperlink" Target="http://en.wikipedia.org/wiki/Amphibola_crenata" TargetMode="External"/><Relationship Id="rId100" Type="http://schemas.openxmlformats.org/officeDocument/2006/relationships/hyperlink" Target="http://www.aquaticinvasions.ru/2008/AI_2008_3_3_Son.pdf" TargetMode="External"/><Relationship Id="rId101" Type="http://schemas.openxmlformats.org/officeDocument/2006/relationships/hyperlink" Target="http://www.aquaticinvasions.ru/2007/AI_2007_2_3_Alexandrov_etal.pdf" TargetMode="External"/><Relationship Id="rId102" Type="http://schemas.openxmlformats.org/officeDocument/2006/relationships/hyperlink" Target="http://www.aquaticinvasions.ru/2008/AI_2008_3_3_Radea_etal.pdf" TargetMode="External"/><Relationship Id="rId103" Type="http://schemas.openxmlformats.org/officeDocument/2006/relationships/hyperlink" Target="http://nas.er.usgs.gov/queries/FactSheet.asp?SpeciesID=1008" TargetMode="External"/><Relationship Id="rId104" Type="http://schemas.openxmlformats.org/officeDocument/2006/relationships/hyperlink" Target="http://www.esg.montana.edu/aim/mollusca/nzms/biology.html" TargetMode="External"/><Relationship Id="rId105" Type="http://schemas.openxmlformats.org/officeDocument/2006/relationships/hyperlink" Target="http://cars.er.usgs.gov/Nonindigenous_Species/New_Zealand_Mudsnail/new_zealand_mudsnail.html" TargetMode="External"/><Relationship Id="rId106" Type="http://schemas.openxmlformats.org/officeDocument/2006/relationships/hyperlink" Target="http://www.wildlifefiles.com/pdfs/NZMS%20Research%20Findings%2022304.pdf" TargetMode="External"/><Relationship Id="rId107" Type="http://schemas.openxmlformats.org/officeDocument/2006/relationships/hyperlink" Target="http://www.dfg.ca.gov/news/news03/03119.html" TargetMode="External"/><Relationship Id="rId108" Type="http://schemas.openxmlformats.org/officeDocument/2006/relationships/hyperlink" Target="http://www.esg.montana.edu/aim/mollusca/nzms/morphs.html" TargetMode="External"/><Relationship Id="rId109" Type="http://schemas.openxmlformats.org/officeDocument/2006/relationships/hyperlink" Target="http://www.personal.psu.edu/faculty/e/p/epl1/Levrietal.Ontario08.pdf" TargetMode="External"/><Relationship Id="rId5" Type="http://schemas.openxmlformats.org/officeDocument/2006/relationships/hyperlink" Target="http://en.wikipedia.org/wiki/Conservation_status" TargetMode="External"/><Relationship Id="rId6" Type="http://schemas.openxmlformats.org/officeDocument/2006/relationships/hyperlink" Target="http://en.wikipedia.org/wiki/Biological_classification" TargetMode="External"/><Relationship Id="rId7" Type="http://schemas.openxmlformats.org/officeDocument/2006/relationships/hyperlink" Target="http://en.wikipedia.org/wiki/Animal" TargetMode="External"/><Relationship Id="rId8" Type="http://schemas.openxmlformats.org/officeDocument/2006/relationships/hyperlink" Target="http://en.wikipedia.org/wiki/Mollusc" TargetMode="External"/><Relationship Id="rId9" Type="http://schemas.openxmlformats.org/officeDocument/2006/relationships/hyperlink" Target="http://en.wikipedia.org/wiki/Gastropoda" TargetMode="External"/><Relationship Id="rId140" Type="http://schemas.openxmlformats.org/officeDocument/2006/relationships/hyperlink" Target="http://en.wikipedia.org/wiki/Portal:Current_events" TargetMode="External"/><Relationship Id="rId141" Type="http://schemas.openxmlformats.org/officeDocument/2006/relationships/hyperlink" Target="http://en.wikipedia.org/wiki/Special:Random" TargetMode="External"/></Relationships>
</file>

<file path=ppt/notesSlides/_rels/notesSlide2.xml.rels><?xml version="1.0" encoding="UTF-8" standalone="yes"?>
<Relationships xmlns="http://schemas.openxmlformats.org/package/2006/relationships"><Relationship Id="rId9" Type="http://schemas.openxmlformats.org/officeDocument/2006/relationships/hyperlink" Target="http://en.wikipedia.org/wiki/Sauria" TargetMode="External"/><Relationship Id="rId20" Type="http://schemas.openxmlformats.org/officeDocument/2006/relationships/hyperlink" Target="http://en.wikipedia.org/wiki/Fertilization" TargetMode="External"/><Relationship Id="rId21" Type="http://schemas.openxmlformats.org/officeDocument/2006/relationships/hyperlink" Target="http://en.wikipedia.org/wiki/Ovulation" TargetMode="External"/><Relationship Id="rId22" Type="http://schemas.openxmlformats.org/officeDocument/2006/relationships/hyperlink" Target="http://en.wikipedia.org/wiki/Desert" TargetMode="External"/><Relationship Id="rId23" Type="http://schemas.openxmlformats.org/officeDocument/2006/relationships/hyperlink" Target="http://en.wikipedia.org/wiki/Arizona" TargetMode="External"/><Relationship Id="rId24" Type="http://schemas.openxmlformats.org/officeDocument/2006/relationships/hyperlink" Target="http://en.wikipedia.org/wiki/Texas" TargetMode="External"/><Relationship Id="rId25" Type="http://schemas.openxmlformats.org/officeDocument/2006/relationships/hyperlink" Target="http://en.wikipedia.org/wiki/Mexico" TargetMode="External"/><Relationship Id="rId26" Type="http://schemas.openxmlformats.org/officeDocument/2006/relationships/hyperlink" Target="http://www.pnas.org/cgi/reprint/77/1/499" TargetMode="External"/><Relationship Id="rId27" Type="http://schemas.openxmlformats.org/officeDocument/2006/relationships/hyperlink" Target="http://en.wikipedia.org/wiki/Proceedings_of_the_National_Academy_of_Sciences" TargetMode="External"/><Relationship Id="rId28" Type="http://schemas.openxmlformats.org/officeDocument/2006/relationships/hyperlink" Target="http://www.pnas.org/cgi/reprint/83/24/9547" TargetMode="External"/><Relationship Id="rId29" Type="http://schemas.openxmlformats.org/officeDocument/2006/relationships/hyperlink" Target="http://www.springerlink.com/content/hq7h213h21002757/" TargetMode="External"/><Relationship Id="rId30" Type="http://schemas.openxmlformats.org/officeDocument/2006/relationships/hyperlink" Target="http://en.wikipedia.org/wiki/Trevor_Pinch" TargetMode="External"/><Relationship Id="rId31" Type="http://schemas.openxmlformats.org/officeDocument/2006/relationships/hyperlink" Target="http://en.wikipedia.org/wiki/Cambridge_University_Press" TargetMode="External"/><Relationship Id="rId10" Type="http://schemas.openxmlformats.org/officeDocument/2006/relationships/hyperlink" Target="http://en.wikipedia.org/wiki/Teiidae" TargetMode="External"/><Relationship Id="rId11" Type="http://schemas.openxmlformats.org/officeDocument/2006/relationships/hyperlink" Target="http://en.wikipedia.org/wiki/Aspidoscelis" TargetMode="External"/><Relationship Id="rId12" Type="http://schemas.openxmlformats.org/officeDocument/2006/relationships/hyperlink" Target="http://en.wikipedia.org/wiki/Binomial_nomenclature" TargetMode="External"/><Relationship Id="rId13" Type="http://schemas.openxmlformats.org/officeDocument/2006/relationships/hyperlink" Target="http://en.wikipedia.org/wiki/John_William_Wright" TargetMode="External"/><Relationship Id="rId14" Type="http://schemas.openxmlformats.org/officeDocument/2006/relationships/hyperlink" Target="http://en.wikipedia.org/wiki/Charles_Herbert_Lowe" TargetMode="External"/><Relationship Id="rId15" Type="http://schemas.openxmlformats.org/officeDocument/2006/relationships/hyperlink" Target="http://en.wikipedia.org/wiki/Cnemidophorus" TargetMode="External"/><Relationship Id="rId16" Type="http://schemas.openxmlformats.org/officeDocument/2006/relationships/hyperlink" Target="http://en.wikipedia.org/wiki/Parthenogenesis" TargetMode="External"/><Relationship Id="rId17" Type="http://schemas.openxmlformats.org/officeDocument/2006/relationships/hyperlink" Target="http://en.wikipedia.org/wiki/Egg_(biology)" TargetMode="External"/><Relationship Id="rId18" Type="http://schemas.openxmlformats.org/officeDocument/2006/relationships/hyperlink" Target="http://en.wikipedia.org/wiki/Chromosome" TargetMode="External"/><Relationship Id="rId19" Type="http://schemas.openxmlformats.org/officeDocument/2006/relationships/hyperlink" Target="http://en.wikipedia.org/wiki/Meiosis" TargetMode="External"/><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en.wikipedia.org/wiki/Desert_Grassland_Whiptail_Lizard" TargetMode="External"/><Relationship Id="rId4" Type="http://schemas.openxmlformats.org/officeDocument/2006/relationships/hyperlink" Target="http://en.wikipedia.org/wiki/Biological_classification" TargetMode="External"/><Relationship Id="rId5" Type="http://schemas.openxmlformats.org/officeDocument/2006/relationships/hyperlink" Target="http://en.wikipedia.org/wiki/Animal" TargetMode="External"/><Relationship Id="rId6" Type="http://schemas.openxmlformats.org/officeDocument/2006/relationships/hyperlink" Target="http://en.wikipedia.org/wiki/Chordate" TargetMode="External"/><Relationship Id="rId7" Type="http://schemas.openxmlformats.org/officeDocument/2006/relationships/hyperlink" Target="http://en.wikipedia.org/wiki/Reptile" TargetMode="External"/><Relationship Id="rId8" Type="http://schemas.openxmlformats.org/officeDocument/2006/relationships/hyperlink" Target="http://en.wikipedia.org/wiki/Squamata"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9" Type="http://schemas.openxmlformats.org/officeDocument/2006/relationships/hyperlink" Target="http://en.wikipedia.org/wiki/Ribosome" TargetMode="External"/><Relationship Id="rId20" Type="http://schemas.openxmlformats.org/officeDocument/2006/relationships/hyperlink" Target="http://en.wikipedia.org/wiki/Purine" TargetMode="External"/><Relationship Id="rId10" Type="http://schemas.openxmlformats.org/officeDocument/2006/relationships/hyperlink" Target="http://en.wikipedia.org/wiki/Kilobase" TargetMode="External"/><Relationship Id="rId11" Type="http://schemas.openxmlformats.org/officeDocument/2006/relationships/hyperlink" Target="http://en.wikipedia.org/wiki/Nucleotide" TargetMode="External"/><Relationship Id="rId12" Type="http://schemas.openxmlformats.org/officeDocument/2006/relationships/hyperlink" Target="http://en.wikipedia.org/wiki/Phylogenetics" TargetMode="External"/><Relationship Id="rId13" Type="http://schemas.openxmlformats.org/officeDocument/2006/relationships/hyperlink" Target="http://en.wikipedia.org/wiki/Bacterium" TargetMode="External"/><Relationship Id="rId14" Type="http://schemas.openxmlformats.org/officeDocument/2006/relationships/hyperlink" Target="http://en.wikipedia.org/wiki/23S_ribosomal_RNA" TargetMode="External"/><Relationship Id="rId15" Type="http://schemas.openxmlformats.org/officeDocument/2006/relationships/hyperlink" Target="http://en.wikipedia.org/wiki/Ribosomal_protein" TargetMode="External"/><Relationship Id="rId16" Type="http://schemas.openxmlformats.org/officeDocument/2006/relationships/hyperlink" Target="http://en.wikipedia.org/wiki/Shine-Dalgarno_sequence" TargetMode="External"/><Relationship Id="rId17" Type="http://schemas.openxmlformats.org/officeDocument/2006/relationships/hyperlink" Target="http://en.wikipedia.org/wiki/Codon" TargetMode="External"/><Relationship Id="rId18" Type="http://schemas.openxmlformats.org/officeDocument/2006/relationships/hyperlink" Target="http://en.wikipedia.org/wiki/MRNA" TargetMode="External"/><Relationship Id="rId19" Type="http://schemas.openxmlformats.org/officeDocument/2006/relationships/hyperlink" Target="http://en.wikipedia.org/wiki/50S" TargetMode="External"/><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en.wikipedia.org/wiki/16S_ribosomal_RNA" TargetMode="External"/><Relationship Id="rId4" Type="http://schemas.openxmlformats.org/officeDocument/2006/relationships/hyperlink" Target="http://en.wikipedia.org/wiki/Thermus_thermophilus" TargetMode="External"/><Relationship Id="rId5" Type="http://schemas.openxmlformats.org/officeDocument/2006/relationships/hyperlink" Target="http://en.wikipedia.org/wiki/Svedberg" TargetMode="External"/><Relationship Id="rId6" Type="http://schemas.openxmlformats.org/officeDocument/2006/relationships/hyperlink" Target="http://en.wikipedia.org/wiki/RRNA" TargetMode="External"/><Relationship Id="rId7" Type="http://schemas.openxmlformats.org/officeDocument/2006/relationships/hyperlink" Target="http://en.wikipedia.org/wiki/30S" TargetMode="External"/><Relationship Id="rId8" Type="http://schemas.openxmlformats.org/officeDocument/2006/relationships/hyperlink" Target="http://en.wikipedia.org/wiki/Prokaryotic"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75571CC-F2C0-46C7-82A9-DA5769FC78BF}"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6F97512-A271-4F4D-9FB6-856EAB34D8CE}" type="slidenum">
              <a:rPr lang="en-US" smtClean="0"/>
              <a:pPr/>
              <a:t>10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latin typeface="Arial" charset="0"/>
              </a:rPr>
              <a:t>Figure 8.2b Two populations: one in linkage equilibrium; one in linkage disequilibrium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CB07F81-D14D-44AD-B70E-FBF331049EB3}" type="slidenum">
              <a:rPr lang="en-US" smtClean="0"/>
              <a:pPr/>
              <a:t>11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dirty="0" smtClean="0">
                <a:latin typeface="Arial" charset="0"/>
              </a:rPr>
              <a:t>Figure 8.6 With sexual reproduction and random mating, linkage disequilibrium falls over time</a:t>
            </a:r>
          </a:p>
          <a:p>
            <a:pPr eaLnBrk="1" hangingPunct="1"/>
            <a:r>
              <a:rPr lang="en-US" dirty="0" smtClean="0">
                <a:latin typeface="Arial" charset="0"/>
              </a:rPr>
              <a:t>This graph shows the level of linkage disequilibrium between two loci over 25 generations in a random-mating population. The population starts with linkage disequilibrium at its maximum possible value, 0.25. Each curve shows the decline in linkage disequilibrium, according to the equation </a:t>
            </a:r>
            <a:r>
              <a:rPr lang="en-US" i="1" dirty="0" smtClean="0">
                <a:latin typeface="Arial" charset="0"/>
              </a:rPr>
              <a:t>D</a:t>
            </a:r>
            <a:r>
              <a:rPr lang="en-US" dirty="0" smtClean="0">
                <a:latin typeface="Arial" charset="0"/>
              </a:rPr>
              <a:t>' = </a:t>
            </a:r>
            <a:r>
              <a:rPr lang="en-US" i="1" dirty="0" smtClean="0">
                <a:latin typeface="Arial" charset="0"/>
              </a:rPr>
              <a:t>D</a:t>
            </a:r>
            <a:r>
              <a:rPr lang="en-US" dirty="0" smtClean="0">
                <a:latin typeface="Arial" charset="0"/>
              </a:rPr>
              <a:t>(1 - </a:t>
            </a:r>
            <a:r>
              <a:rPr lang="en-US" i="1" dirty="0" smtClean="0">
                <a:latin typeface="Arial" charset="0"/>
              </a:rPr>
              <a:t>r</a:t>
            </a:r>
            <a:r>
              <a:rPr lang="en-US" dirty="0" smtClean="0">
                <a:latin typeface="Arial" charset="0"/>
              </a:rPr>
              <a:t>), for a different value of </a:t>
            </a:r>
            <a:r>
              <a:rPr lang="en-US" i="1" dirty="0" smtClean="0">
                <a:latin typeface="Arial" charset="0"/>
              </a:rPr>
              <a:t>r</a:t>
            </a:r>
            <a:r>
              <a:rPr lang="en-US" dirty="0" smtClean="0">
                <a:latin typeface="Arial" charset="0"/>
              </a:rPr>
              <a:t>. With </a:t>
            </a:r>
            <a:r>
              <a:rPr lang="en-US" i="1" dirty="0" smtClean="0">
                <a:latin typeface="Arial" charset="0"/>
              </a:rPr>
              <a:t>r</a:t>
            </a:r>
            <a:r>
              <a:rPr lang="en-US" dirty="0" smtClean="0">
                <a:latin typeface="Arial" charset="0"/>
              </a:rPr>
              <a:t> = 0.5, which corresponds to the free recombination of loci on different chromosomes, the population reaches linkage equilibrium in less than 10 generations. With </a:t>
            </a:r>
            <a:r>
              <a:rPr lang="en-US" i="1" dirty="0" smtClean="0">
                <a:latin typeface="Arial" charset="0"/>
              </a:rPr>
              <a:t>r</a:t>
            </a:r>
            <a:r>
              <a:rPr lang="en-US" dirty="0" smtClean="0">
                <a:latin typeface="Arial" charset="0"/>
              </a:rPr>
              <a:t> = 0.01, which corresponds to closely linked loci, linkage disequilibrium persists for many generations. After Hedrick (1983).</a:t>
            </a:r>
          </a:p>
          <a:p>
            <a:pPr eaLnBrk="1" hangingPunct="1"/>
            <a:endParaRPr lang="en-US" dirty="0" smtClean="0">
              <a:latin typeface="Arial" charset="0"/>
            </a:endParaRPr>
          </a:p>
          <a:p>
            <a:pPr eaLnBrk="1" hangingPunct="1"/>
            <a:r>
              <a:rPr lang="en-US" dirty="0" smtClean="0">
                <a:latin typeface="Arial" charset="0"/>
              </a:rPr>
              <a:t>Why is r maximum at 0.5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186023B-A47A-479F-8A9F-90371C472FA3}" type="slidenum">
              <a:rPr lang="en-US" smtClean="0"/>
              <a:pPr/>
              <a:t>12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latin typeface="Arial" charset="0"/>
              </a:rPr>
              <a:t>Figure 8.7 An empirical demonstration that sexual reproduction reduces linkage disequilibrium</a:t>
            </a:r>
          </a:p>
          <a:p>
            <a:pPr eaLnBrk="1" hangingPunct="1"/>
            <a:r>
              <a:rPr lang="en-US" smtClean="0">
                <a:latin typeface="Arial" charset="0"/>
              </a:rPr>
              <a:t>Each of several populations of fruit flies began in complete linkage disequilibrium (upper and lower bar graphs on the left). Over 50 generations, all populations approached linkage equilibrium (bar graph on the right). Redrawn from Clegg et al. (1980), with frequencies in the bar graph on the right inferred from data therein. Heterozygote superiourity caused LD to decline quicker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mtClean="0"/>
              <a:t>Use blackboard</a:t>
            </a:r>
          </a:p>
        </p:txBody>
      </p:sp>
      <p:sp>
        <p:nvSpPr>
          <p:cNvPr id="39940" name="Slide Number Placeholder 3"/>
          <p:cNvSpPr>
            <a:spLocks noGrp="1"/>
          </p:cNvSpPr>
          <p:nvPr>
            <p:ph type="sldNum" sz="quarter" idx="5"/>
          </p:nvPr>
        </p:nvSpPr>
        <p:spPr>
          <a:noFill/>
        </p:spPr>
        <p:txBody>
          <a:bodyPr/>
          <a:lstStyle/>
          <a:p>
            <a:fld id="{69A1BCCF-424A-4C7F-BBE7-DD98A0000317}"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14D1804-BCD1-4BD2-8589-81CB865E10A6}" type="slidenum">
              <a:rPr lang="en-US" smtClean="0"/>
              <a:pPr/>
              <a:t>16</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smtClean="0">
                <a:latin typeface="Arial" charset="0"/>
              </a:rPr>
              <a:t>Figure 8.17 The reproductive advantage of asexual females, population numbers depend on number of females.</a:t>
            </a:r>
          </a:p>
          <a:p>
            <a:pPr eaLnBrk="1" hangingPunct="1"/>
            <a:r>
              <a:rPr lang="en-US" dirty="0" smtClean="0">
                <a:latin typeface="Arial" charset="0"/>
              </a:rPr>
              <a:t>Imagine a population founded by three individuals: a sexual female, a sexual male, and an asexual female. Every generation, each female produces four offspring, after which the parents die. All offspring survive to reproduce. Half of the offspring of sexual females are female; the other half are male. All of the offspring of asexual females are, of course, female. Under these simple assumptions, the fraction of individuals in the population that are asexual females increases every generation. After John Maynard Smith (1978). But parental care.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483E09E-A8C8-49C1-8A77-8123DC744122}" type="slidenum">
              <a:rPr lang="en-US" smtClean="0"/>
              <a:pPr/>
              <a:t>17</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Use blackboard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49FEA3D-CB00-48A1-9F94-17A2656D9F2B}" type="slidenum">
              <a:rPr lang="en-US" smtClean="0"/>
              <a:pPr/>
              <a:t>18</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latin typeface="Arial" charset="0"/>
              </a:rPr>
              <a:t>Figure 8.18 An experimental test of assumption 2 of Maynard Smith's null model Reservoir population</a:t>
            </a:r>
          </a:p>
          <a:p>
            <a:pPr eaLnBrk="1" hangingPunct="1"/>
            <a:r>
              <a:rPr lang="en-US" smtClean="0">
                <a:latin typeface="Arial" charset="0"/>
              </a:rPr>
              <a:t>Each panel shows the relative frequency, in a mixed population, of the flour beetle strain that has been placed at a reproductive disadvantage but [in (a) and (c)] reproduces sexually and evolves. The four time-series in each panel represent cultures treated with different concentrations of malathion (ppm = parts per million). A transfer is analogous to a generation. (a) Red is at a reproductive disadvantage, but has sexual reproduction and evolves. Red eventually eliminates black. (b) Red is at a reproductive disadvantage and does not evolve. Red is quickly eliminated by black. (c) Black is at a reproductive disadvantage, but has sexual reproduction and evolves. Black quickly eliminates red. (d) Black is at a reproductive disadvantage and does not evolve. Black is eventually eliminated by red. Redrawn from Dunbrack et al. (1995).</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AE28517-E011-4147-9BC9-E0289844D9C7}" type="slidenum">
              <a:rPr lang="en-US" smtClean="0"/>
              <a:pPr/>
              <a:t>19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latin typeface="Arial" charset="0"/>
              </a:rPr>
              <a:t>Figure 8.19 Artificial selection favors increased genetic recombination 13/15 increase in recomination</a:t>
            </a:r>
          </a:p>
          <a:p>
            <a:pPr eaLnBrk="1" hangingPunct="1"/>
            <a:r>
              <a:rPr lang="en-US" smtClean="0">
                <a:latin typeface="Arial" charset="0"/>
              </a:rPr>
              <a:t>This graph summarizes the results of experiments in which researchers artificially selected for traits unrelated to sex and recombination rate, then assessed changes in rate of recombination during meiosis. Among the experiments in which selection produced a significant change in recombination rate (brown bars), the majority of the changes were increases. Rerendered from Otto and Lenormond (2002).</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008828A-3B2E-4292-9774-B12936764AC8}" type="slidenum">
              <a:rPr lang="en-US" smtClean="0"/>
              <a:pPr/>
              <a:t>20</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latin typeface="Arial" charset="0"/>
              </a:rPr>
              <a:t>Figure 8.23a The frequency of sexual individuals in populations of a host snail is positively correlated with the frequency of its </a:t>
            </a:r>
            <a:r>
              <a:rPr lang="en-US" dirty="0" err="1" smtClean="0">
                <a:latin typeface="Arial" charset="0"/>
              </a:rPr>
              <a:t>trematode</a:t>
            </a:r>
            <a:r>
              <a:rPr lang="en-US" dirty="0" smtClean="0">
                <a:latin typeface="Arial" charset="0"/>
              </a:rPr>
              <a:t> parasites</a:t>
            </a:r>
          </a:p>
          <a:p>
            <a:pPr eaLnBrk="1" hangingPunct="1"/>
            <a:r>
              <a:rPr lang="en-US" dirty="0" smtClean="0">
                <a:latin typeface="Arial" charset="0"/>
              </a:rPr>
              <a:t>(a) The map shows the locations of the 66 lakes Lively sampled. In each population's pie diagram, the white slice represents the frequency of males.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2BAA530-3041-492D-AFD3-E36FF1BFD7A9}" type="slidenum">
              <a:rPr lang="en-US" smtClean="0"/>
              <a:pPr/>
              <a:t>21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latin typeface="Arial" charset="0"/>
              </a:rPr>
              <a:t>Castration of gonads</a:t>
            </a:r>
          </a:p>
          <a:p>
            <a:pPr eaLnBrk="1" hangingPunct="1"/>
            <a:r>
              <a:rPr lang="en-US" dirty="0" smtClean="0">
                <a:latin typeface="Arial" charset="0"/>
              </a:rPr>
              <a:t>Figure 8.23b The frequency of sexual individuals in populations of a host snail is positively correlated with the frequency of its </a:t>
            </a:r>
            <a:r>
              <a:rPr lang="en-US" dirty="0" err="1" smtClean="0">
                <a:latin typeface="Arial" charset="0"/>
              </a:rPr>
              <a:t>trematode</a:t>
            </a:r>
            <a:r>
              <a:rPr lang="en-US" dirty="0" smtClean="0">
                <a:latin typeface="Arial" charset="0"/>
              </a:rPr>
              <a:t> parasites</a:t>
            </a:r>
          </a:p>
          <a:p>
            <a:pPr eaLnBrk="1" hangingPunct="1"/>
            <a:r>
              <a:rPr lang="en-US" dirty="0" smtClean="0">
                <a:latin typeface="Arial" charset="0"/>
              </a:rPr>
              <a:t> (b) The </a:t>
            </a:r>
            <a:r>
              <a:rPr lang="en-US" dirty="0" err="1" smtClean="0">
                <a:latin typeface="Arial" charset="0"/>
              </a:rPr>
              <a:t>scatterplot</a:t>
            </a:r>
            <a:r>
              <a:rPr lang="en-US" dirty="0" smtClean="0">
                <a:latin typeface="Arial" charset="0"/>
              </a:rPr>
              <a:t> shows the frequency of males in each population versus the proportion of snails infected with </a:t>
            </a:r>
            <a:r>
              <a:rPr lang="en-US" dirty="0" err="1" smtClean="0">
                <a:latin typeface="Arial" charset="0"/>
              </a:rPr>
              <a:t>trematodes</a:t>
            </a:r>
            <a:r>
              <a:rPr lang="en-US" dirty="0" smtClean="0">
                <a:latin typeface="Arial" charset="0"/>
              </a:rPr>
              <a:t>. The graph includes a best-fit line. Males are more frequent in populations in which more snails are infected. From Lively (1992).</a:t>
            </a:r>
          </a:p>
          <a:p>
            <a:pPr eaLnBrk="1" hangingPunct="1"/>
            <a:endParaRPr lang="en-US" dirty="0" smtClean="0">
              <a:latin typeface="Arial" charset="0"/>
            </a:endParaRPr>
          </a:p>
          <a:p>
            <a:endParaRPr lang="en-US" dirty="0" smtClean="0"/>
          </a:p>
          <a:p>
            <a:r>
              <a:rPr lang="en-US" b="1" dirty="0" smtClean="0"/>
              <a:t>New Zealand mud snail</a:t>
            </a:r>
          </a:p>
          <a:p>
            <a:r>
              <a:rPr lang="en-US" dirty="0" smtClean="0"/>
              <a:t>From Wikipedia, the free encyclopedia</a:t>
            </a:r>
          </a:p>
          <a:p>
            <a:r>
              <a:rPr lang="en-US" dirty="0" smtClean="0"/>
              <a:t>Jump to: </a:t>
            </a:r>
            <a:r>
              <a:rPr lang="en-US" dirty="0" smtClean="0">
                <a:hlinkClick r:id="rId3"/>
              </a:rPr>
              <a:t>navigation</a:t>
            </a:r>
            <a:r>
              <a:rPr lang="en-US" dirty="0" smtClean="0"/>
              <a:t>, </a:t>
            </a:r>
            <a:r>
              <a:rPr lang="en-US" dirty="0" smtClean="0">
                <a:hlinkClick r:id="rId3"/>
              </a:rPr>
              <a:t>search</a:t>
            </a:r>
            <a:r>
              <a:rPr lang="en-US" dirty="0" smtClean="0"/>
              <a:t> </a:t>
            </a:r>
          </a:p>
          <a:p>
            <a:r>
              <a:rPr lang="en-US" dirty="0" smtClean="0"/>
              <a:t>This article is about the invasive </a:t>
            </a:r>
            <a:r>
              <a:rPr lang="en-US" dirty="0" err="1" smtClean="0"/>
              <a:t>mudsnail</a:t>
            </a:r>
            <a:r>
              <a:rPr lang="en-US" dirty="0" smtClean="0"/>
              <a:t> </a:t>
            </a:r>
            <a:r>
              <a:rPr lang="en-US" i="1" dirty="0" err="1" smtClean="0"/>
              <a:t>Potamopyrgus</a:t>
            </a:r>
            <a:r>
              <a:rPr lang="en-US" i="1" dirty="0" smtClean="0"/>
              <a:t> </a:t>
            </a:r>
            <a:r>
              <a:rPr lang="en-US" i="1" dirty="0" err="1" smtClean="0"/>
              <a:t>antipodarum</a:t>
            </a:r>
            <a:r>
              <a:rPr lang="en-US" dirty="0" smtClean="0"/>
              <a:t>. For another mud snail from New Zealand, see </a:t>
            </a:r>
            <a:r>
              <a:rPr lang="en-US" dirty="0" err="1" smtClean="0">
                <a:hlinkClick r:id="rId4" tooltip="Amphibola crenata"/>
              </a:rPr>
              <a:t>Amphibola</a:t>
            </a:r>
            <a:r>
              <a:rPr lang="en-US" dirty="0" smtClean="0">
                <a:hlinkClick r:id="rId4" tooltip="Amphibola crenata"/>
              </a:rPr>
              <a:t> </a:t>
            </a:r>
            <a:r>
              <a:rPr lang="en-US" dirty="0" err="1" smtClean="0">
                <a:hlinkClick r:id="rId4" tooltip="Amphibola crenata"/>
              </a:rPr>
              <a:t>crenata</a:t>
            </a:r>
            <a:r>
              <a:rPr lang="en-US" dirty="0" smtClean="0"/>
              <a:t>.</a:t>
            </a:r>
          </a:p>
          <a:p>
            <a:r>
              <a:rPr lang="en-US" dirty="0" smtClean="0"/>
              <a:t/>
            </a:r>
            <a:br>
              <a:rPr lang="en-US" dirty="0" smtClean="0"/>
            </a:br>
            <a:endParaRPr lang="en-US" dirty="0" smtClean="0"/>
          </a:p>
          <a:p>
            <a:r>
              <a:rPr lang="en-US" dirty="0" smtClean="0"/>
              <a:t>New Zealand </a:t>
            </a:r>
            <a:r>
              <a:rPr lang="en-US" dirty="0" err="1" smtClean="0"/>
              <a:t>mudsnail</a:t>
            </a:r>
            <a:r>
              <a:rPr lang="en-US" dirty="0" smtClean="0"/>
              <a:t> Lateral view of a </a:t>
            </a:r>
            <a:r>
              <a:rPr lang="en-US" i="1" dirty="0" err="1" smtClean="0"/>
              <a:t>Potamopyrgus</a:t>
            </a:r>
            <a:r>
              <a:rPr lang="en-US" i="1" dirty="0" smtClean="0"/>
              <a:t> </a:t>
            </a:r>
            <a:r>
              <a:rPr lang="en-US" i="1" dirty="0" err="1" smtClean="0"/>
              <a:t>antipodarum</a:t>
            </a:r>
            <a:r>
              <a:rPr lang="en-US" dirty="0" smtClean="0"/>
              <a:t> shell </a:t>
            </a:r>
            <a:r>
              <a:rPr lang="en-US" dirty="0" smtClean="0">
                <a:hlinkClick r:id="rId5" tooltip="Conservation status"/>
              </a:rPr>
              <a:t>Conservation status</a:t>
            </a:r>
            <a:r>
              <a:rPr lang="en-US" dirty="0" smtClean="0"/>
              <a:t> NE</a:t>
            </a:r>
          </a:p>
          <a:p>
            <a:r>
              <a:rPr lang="en-US" dirty="0" smtClean="0">
                <a:hlinkClick r:id="rId6" tooltip="Biological classification"/>
              </a:rPr>
              <a:t>Scientific classification</a:t>
            </a:r>
            <a:r>
              <a:rPr lang="en-US" dirty="0" smtClean="0"/>
              <a:t> Kingdom: </a:t>
            </a:r>
            <a:r>
              <a:rPr lang="en-US" dirty="0" err="1" smtClean="0">
                <a:hlinkClick r:id="rId7" tooltip="Animal"/>
              </a:rPr>
              <a:t>Animalia</a:t>
            </a:r>
            <a:r>
              <a:rPr lang="en-US" dirty="0" smtClean="0"/>
              <a:t> Phylum: </a:t>
            </a:r>
            <a:r>
              <a:rPr lang="en-US" dirty="0" err="1" smtClean="0">
                <a:hlinkClick r:id="rId8" tooltip="Mollusc"/>
              </a:rPr>
              <a:t>Mollusca</a:t>
            </a:r>
            <a:r>
              <a:rPr lang="en-US" dirty="0" smtClean="0"/>
              <a:t> Class: </a:t>
            </a:r>
            <a:r>
              <a:rPr lang="en-US" dirty="0" err="1" smtClean="0">
                <a:hlinkClick r:id="rId9" tooltip="Gastropoda"/>
              </a:rPr>
              <a:t>Gastropoda</a:t>
            </a:r>
            <a:r>
              <a:rPr lang="en-US" dirty="0" smtClean="0"/>
              <a:t> (unranked): </a:t>
            </a:r>
            <a:r>
              <a:rPr lang="en-US" dirty="0" err="1" smtClean="0"/>
              <a:t>clade</a:t>
            </a:r>
            <a:r>
              <a:rPr lang="en-US" dirty="0" smtClean="0"/>
              <a:t> </a:t>
            </a:r>
            <a:r>
              <a:rPr lang="en-US" dirty="0" err="1" smtClean="0">
                <a:hlinkClick r:id="rId10" tooltip="Caenogastropoda"/>
              </a:rPr>
              <a:t>Caenogastropoda</a:t>
            </a:r>
            <a:r>
              <a:rPr lang="en-US" dirty="0" smtClean="0"/>
              <a:t/>
            </a:r>
            <a:br>
              <a:rPr lang="en-US" dirty="0" smtClean="0"/>
            </a:br>
            <a:r>
              <a:rPr lang="en-US" dirty="0" err="1" smtClean="0"/>
              <a:t>clade</a:t>
            </a:r>
            <a:r>
              <a:rPr lang="en-US" dirty="0" smtClean="0"/>
              <a:t> </a:t>
            </a:r>
            <a:r>
              <a:rPr lang="en-US" dirty="0" err="1" smtClean="0">
                <a:hlinkClick r:id="rId11" tooltip="Hypsogastropoda"/>
              </a:rPr>
              <a:t>Hypsogastropoda</a:t>
            </a:r>
            <a:r>
              <a:rPr lang="en-US" dirty="0" smtClean="0"/>
              <a:t/>
            </a:r>
            <a:br>
              <a:rPr lang="en-US" dirty="0" smtClean="0"/>
            </a:br>
            <a:r>
              <a:rPr lang="en-US" dirty="0" err="1" smtClean="0"/>
              <a:t>clade</a:t>
            </a:r>
            <a:r>
              <a:rPr lang="en-US" dirty="0" smtClean="0"/>
              <a:t> </a:t>
            </a:r>
            <a:r>
              <a:rPr lang="en-US" dirty="0" err="1" smtClean="0">
                <a:hlinkClick r:id="rId12" tooltip="Littorinimorpha"/>
              </a:rPr>
              <a:t>Littorinimorpha</a:t>
            </a:r>
            <a:endParaRPr lang="en-US" dirty="0" smtClean="0"/>
          </a:p>
          <a:p>
            <a:r>
              <a:rPr lang="en-US" dirty="0" err="1" smtClean="0"/>
              <a:t>Superfamily</a:t>
            </a:r>
            <a:r>
              <a:rPr lang="en-US" dirty="0" smtClean="0"/>
              <a:t>: </a:t>
            </a:r>
            <a:r>
              <a:rPr lang="en-US" dirty="0" err="1" smtClean="0">
                <a:hlinkClick r:id="rId13" tooltip="Rissooidea"/>
              </a:rPr>
              <a:t>Rissooidea</a:t>
            </a:r>
            <a:r>
              <a:rPr lang="en-US" dirty="0" smtClean="0"/>
              <a:t> Family: </a:t>
            </a:r>
            <a:r>
              <a:rPr lang="en-US" dirty="0" err="1" smtClean="0">
                <a:hlinkClick r:id="rId14" tooltip="Hydrobiidae"/>
              </a:rPr>
              <a:t>Hydrobiidae</a:t>
            </a:r>
            <a:r>
              <a:rPr lang="en-US" dirty="0" smtClean="0"/>
              <a:t> Genus: </a:t>
            </a:r>
            <a:r>
              <a:rPr lang="en-US" i="1" dirty="0" err="1" smtClean="0">
                <a:hlinkClick r:id="rId15" tooltip="Potamopyrgus"/>
              </a:rPr>
              <a:t>Potamopyrgus</a:t>
            </a:r>
            <a:r>
              <a:rPr lang="en-US" dirty="0" smtClean="0"/>
              <a:t> Species: </a:t>
            </a:r>
            <a:r>
              <a:rPr lang="en-US" b="1" i="1" dirty="0" smtClean="0"/>
              <a:t>P. </a:t>
            </a:r>
            <a:r>
              <a:rPr lang="en-US" b="1" i="1" dirty="0" err="1" smtClean="0"/>
              <a:t>antipodarum</a:t>
            </a:r>
            <a:r>
              <a:rPr lang="en-US" dirty="0" smtClean="0"/>
              <a:t> </a:t>
            </a:r>
            <a:r>
              <a:rPr lang="en-US" dirty="0" smtClean="0">
                <a:hlinkClick r:id="rId16" tooltip="Binomial nomenclature"/>
              </a:rPr>
              <a:t>Binomial name</a:t>
            </a:r>
            <a:r>
              <a:rPr lang="en-US" dirty="0" smtClean="0"/>
              <a:t> </a:t>
            </a:r>
            <a:r>
              <a:rPr lang="en-US" b="1" i="1" dirty="0" err="1" smtClean="0"/>
              <a:t>Potamopyrgus</a:t>
            </a:r>
            <a:r>
              <a:rPr lang="en-US" b="1" i="1" dirty="0" smtClean="0"/>
              <a:t> </a:t>
            </a:r>
            <a:r>
              <a:rPr lang="en-US" b="1" i="1" dirty="0" err="1" smtClean="0"/>
              <a:t>antipodarum</a:t>
            </a:r>
            <a:r>
              <a:rPr lang="en-US" dirty="0" smtClean="0"/>
              <a:t/>
            </a:r>
            <a:br>
              <a:rPr lang="en-US" dirty="0" smtClean="0"/>
            </a:br>
            <a:r>
              <a:rPr lang="en-US" dirty="0" smtClean="0">
                <a:hlinkClick r:id="rId17" tooltip="John Edward Gray"/>
              </a:rPr>
              <a:t>J. E. Gray</a:t>
            </a:r>
            <a:r>
              <a:rPr lang="en-US" dirty="0" smtClean="0"/>
              <a:t>, 1843</a:t>
            </a:r>
            <a:r>
              <a:rPr lang="en-US" baseline="30000" dirty="0" smtClean="0">
                <a:hlinkClick r:id="rId3"/>
              </a:rPr>
              <a:t>[1]</a:t>
            </a:r>
            <a:r>
              <a:rPr lang="en-US" dirty="0" smtClean="0"/>
              <a:t> </a:t>
            </a:r>
            <a:r>
              <a:rPr lang="en-US" dirty="0" smtClean="0">
                <a:hlinkClick r:id="rId18" tooltip="Synonym (taxonomy)"/>
              </a:rPr>
              <a:t>Synonyms</a:t>
            </a:r>
            <a:r>
              <a:rPr lang="en-US" dirty="0" smtClean="0"/>
              <a:t> </a:t>
            </a:r>
            <a:r>
              <a:rPr lang="en-US" i="1" dirty="0" err="1" smtClean="0"/>
              <a:t>Amnicola</a:t>
            </a:r>
            <a:r>
              <a:rPr lang="en-US" i="1" dirty="0" smtClean="0"/>
              <a:t> </a:t>
            </a:r>
            <a:r>
              <a:rPr lang="en-US" i="1" dirty="0" err="1" smtClean="0"/>
              <a:t>antipodanum</a:t>
            </a:r>
            <a:r>
              <a:rPr lang="en-US" dirty="0" smtClean="0"/>
              <a:t> </a:t>
            </a:r>
            <a:r>
              <a:rPr lang="en-US" dirty="0" smtClean="0">
                <a:hlinkClick r:id="rId17" tooltip="John Edward Gray"/>
              </a:rPr>
              <a:t>J. E. Gray</a:t>
            </a:r>
            <a:r>
              <a:rPr lang="en-US" dirty="0" smtClean="0"/>
              <a:t>, 1843</a:t>
            </a:r>
          </a:p>
          <a:p>
            <a:r>
              <a:rPr lang="en-US" i="1" dirty="0" err="1" smtClean="0"/>
              <a:t>Potamopyrgus</a:t>
            </a:r>
            <a:r>
              <a:rPr lang="en-US" i="1" dirty="0" smtClean="0"/>
              <a:t> </a:t>
            </a:r>
            <a:r>
              <a:rPr lang="en-US" i="1" dirty="0" err="1" smtClean="0"/>
              <a:t>jenkinsi</a:t>
            </a:r>
            <a:r>
              <a:rPr lang="en-US" dirty="0" smtClean="0"/>
              <a:t> (</a:t>
            </a:r>
            <a:r>
              <a:rPr lang="en-US" dirty="0" smtClean="0">
                <a:hlinkClick r:id="rId19" tooltip="Edgar Albert Smith"/>
              </a:rPr>
              <a:t>E. A. Smith</a:t>
            </a:r>
            <a:r>
              <a:rPr lang="en-US" dirty="0" smtClean="0"/>
              <a:t>, 1889)</a:t>
            </a:r>
          </a:p>
          <a:p>
            <a:r>
              <a:rPr lang="en-US" dirty="0" smtClean="0"/>
              <a:t>The </a:t>
            </a:r>
            <a:r>
              <a:rPr lang="en-US" b="1" dirty="0" smtClean="0"/>
              <a:t>New Zealand </a:t>
            </a:r>
            <a:r>
              <a:rPr lang="en-US" b="1" dirty="0" err="1" smtClean="0"/>
              <a:t>mudsnail</a:t>
            </a:r>
            <a:r>
              <a:rPr lang="en-US" dirty="0" smtClean="0"/>
              <a:t>, </a:t>
            </a:r>
            <a:r>
              <a:rPr lang="en-US" i="1" dirty="0" err="1" smtClean="0"/>
              <a:t>Potamopyrgus</a:t>
            </a:r>
            <a:r>
              <a:rPr lang="en-US" i="1" dirty="0" smtClean="0"/>
              <a:t> </a:t>
            </a:r>
            <a:r>
              <a:rPr lang="en-US" i="1" dirty="0" err="1" smtClean="0"/>
              <a:t>antipodarum</a:t>
            </a:r>
            <a:r>
              <a:rPr lang="en-US" dirty="0" smtClean="0"/>
              <a:t>, sometimes previously known as </a:t>
            </a:r>
            <a:r>
              <a:rPr lang="en-US" i="1" dirty="0" err="1" smtClean="0"/>
              <a:t>Potamopyrgus</a:t>
            </a:r>
            <a:r>
              <a:rPr lang="en-US" i="1" dirty="0" smtClean="0"/>
              <a:t> </a:t>
            </a:r>
            <a:r>
              <a:rPr lang="en-US" i="1" dirty="0" err="1" smtClean="0"/>
              <a:t>jenkinsi</a:t>
            </a:r>
            <a:r>
              <a:rPr lang="en-US" dirty="0" smtClean="0"/>
              <a:t>, is a </a:t>
            </a:r>
            <a:r>
              <a:rPr lang="en-US" dirty="0" smtClean="0">
                <a:hlinkClick r:id="rId20" tooltip="Species"/>
              </a:rPr>
              <a:t>species</a:t>
            </a:r>
            <a:r>
              <a:rPr lang="en-US" dirty="0" smtClean="0"/>
              <a:t> of very small or minute </a:t>
            </a:r>
            <a:r>
              <a:rPr lang="en-US" dirty="0" smtClean="0">
                <a:hlinkClick r:id="rId21" tooltip="Freshwater snail"/>
              </a:rPr>
              <a:t>freshwater snail</a:t>
            </a:r>
            <a:r>
              <a:rPr lang="en-US" dirty="0" smtClean="0"/>
              <a:t> with a </a:t>
            </a:r>
            <a:r>
              <a:rPr lang="en-US" dirty="0" smtClean="0">
                <a:hlinkClick r:id="rId22" tooltip="Gill"/>
              </a:rPr>
              <a:t>gill</a:t>
            </a:r>
            <a:r>
              <a:rPr lang="en-US" dirty="0" smtClean="0"/>
              <a:t> and an </a:t>
            </a:r>
            <a:r>
              <a:rPr lang="en-US" dirty="0" smtClean="0">
                <a:hlinkClick r:id="rId23" tooltip="Operculum (gastropod)"/>
              </a:rPr>
              <a:t>operculum</a:t>
            </a:r>
            <a:r>
              <a:rPr lang="en-US" dirty="0" smtClean="0"/>
              <a:t>, an aquatic </a:t>
            </a:r>
            <a:r>
              <a:rPr lang="en-US" dirty="0" smtClean="0">
                <a:hlinkClick r:id="rId24" tooltip="Gastropod"/>
              </a:rPr>
              <a:t>gastropod</a:t>
            </a:r>
            <a:r>
              <a:rPr lang="en-US" dirty="0" smtClean="0"/>
              <a:t> </a:t>
            </a:r>
            <a:r>
              <a:rPr lang="en-US" dirty="0" smtClean="0">
                <a:hlinkClick r:id="rId25" tooltip="Mollusk"/>
              </a:rPr>
              <a:t>mollusk</a:t>
            </a:r>
            <a:r>
              <a:rPr lang="en-US" dirty="0" smtClean="0"/>
              <a:t> in the </a:t>
            </a:r>
            <a:r>
              <a:rPr lang="en-US" dirty="0" smtClean="0">
                <a:hlinkClick r:id="rId26" tooltip="Family (biology)"/>
              </a:rPr>
              <a:t>family</a:t>
            </a:r>
            <a:r>
              <a:rPr lang="en-US" dirty="0" smtClean="0"/>
              <a:t> </a:t>
            </a:r>
            <a:r>
              <a:rPr lang="en-US" dirty="0" err="1" smtClean="0">
                <a:hlinkClick r:id="rId14" tooltip="Hydrobiidae"/>
              </a:rPr>
              <a:t>Hydrobiidae</a:t>
            </a:r>
            <a:r>
              <a:rPr lang="en-US" dirty="0" smtClean="0"/>
              <a:t>.</a:t>
            </a:r>
          </a:p>
          <a:p>
            <a:r>
              <a:rPr lang="en-US" dirty="0" smtClean="0"/>
              <a:t>This is an </a:t>
            </a:r>
            <a:r>
              <a:rPr lang="en-US" dirty="0" smtClean="0">
                <a:hlinkClick r:id="rId27" tooltip="Invasive species"/>
              </a:rPr>
              <a:t>invasive species</a:t>
            </a:r>
            <a:r>
              <a:rPr lang="en-US" dirty="0" smtClean="0"/>
              <a:t> in many countries, where populations of this snail can reach phenomenal densities.</a:t>
            </a:r>
          </a:p>
          <a:p>
            <a:r>
              <a:rPr lang="en-US" b="1" dirty="0" smtClean="0"/>
              <a:t>Contents</a:t>
            </a:r>
          </a:p>
          <a:p>
            <a:r>
              <a:rPr lang="en-US" dirty="0" smtClean="0">
                <a:hlinkClick r:id="rId3"/>
              </a:rPr>
              <a:t>1 Forms</a:t>
            </a:r>
            <a:endParaRPr lang="en-US" dirty="0" smtClean="0"/>
          </a:p>
          <a:p>
            <a:r>
              <a:rPr lang="en-US" dirty="0" smtClean="0">
                <a:hlinkClick r:id="rId3"/>
              </a:rPr>
              <a:t>2 Shell description</a:t>
            </a:r>
            <a:endParaRPr lang="en-US" dirty="0" smtClean="0"/>
          </a:p>
          <a:p>
            <a:r>
              <a:rPr lang="en-US" dirty="0" smtClean="0">
                <a:hlinkClick r:id="rId3"/>
              </a:rPr>
              <a:t>3 Original description</a:t>
            </a:r>
            <a:endParaRPr lang="en-US" dirty="0" smtClean="0"/>
          </a:p>
          <a:p>
            <a:r>
              <a:rPr lang="en-US" dirty="0" smtClean="0">
                <a:hlinkClick r:id="rId3"/>
              </a:rPr>
              <a:t>4 Distribution</a:t>
            </a:r>
            <a:r>
              <a:rPr lang="en-US" dirty="0" smtClean="0"/>
              <a:t> </a:t>
            </a:r>
          </a:p>
          <a:p>
            <a:pPr lvl="1"/>
            <a:r>
              <a:rPr lang="en-US" dirty="0" smtClean="0">
                <a:hlinkClick r:id="rId3"/>
              </a:rPr>
              <a:t>4.1 </a:t>
            </a:r>
            <a:r>
              <a:rPr lang="en-US" dirty="0" err="1" smtClean="0">
                <a:hlinkClick r:id="rId3"/>
              </a:rPr>
              <a:t>Nonindigenous</a:t>
            </a:r>
            <a:r>
              <a:rPr lang="en-US" dirty="0" smtClean="0">
                <a:hlinkClick r:id="rId3"/>
              </a:rPr>
              <a:t> distribution</a:t>
            </a:r>
            <a:endParaRPr lang="en-US" dirty="0" smtClean="0"/>
          </a:p>
          <a:p>
            <a:pPr lvl="1"/>
            <a:r>
              <a:rPr lang="en-US" dirty="0" smtClean="0">
                <a:hlinkClick r:id="rId3"/>
              </a:rPr>
              <a:t>4.2 Invasion in Europe</a:t>
            </a:r>
            <a:endParaRPr lang="en-US" dirty="0" smtClean="0"/>
          </a:p>
          <a:p>
            <a:pPr lvl="1"/>
            <a:r>
              <a:rPr lang="en-US" dirty="0" smtClean="0">
                <a:hlinkClick r:id="rId3"/>
              </a:rPr>
              <a:t>4.3 Distribution within the USA</a:t>
            </a:r>
            <a:endParaRPr lang="en-US" dirty="0" smtClean="0"/>
          </a:p>
          <a:p>
            <a:r>
              <a:rPr lang="en-US" dirty="0" smtClean="0">
                <a:hlinkClick r:id="rId3"/>
              </a:rPr>
              <a:t>5 Ecology</a:t>
            </a:r>
            <a:r>
              <a:rPr lang="en-US" dirty="0" smtClean="0"/>
              <a:t> </a:t>
            </a:r>
          </a:p>
          <a:p>
            <a:pPr lvl="1"/>
            <a:r>
              <a:rPr lang="en-US" dirty="0" smtClean="0">
                <a:hlinkClick r:id="rId3"/>
              </a:rPr>
              <a:t>5.1 Habitat</a:t>
            </a:r>
            <a:endParaRPr lang="en-US" dirty="0" smtClean="0"/>
          </a:p>
          <a:p>
            <a:pPr lvl="1"/>
            <a:r>
              <a:rPr lang="en-US" dirty="0" smtClean="0">
                <a:hlinkClick r:id="rId3"/>
              </a:rPr>
              <a:t>5.2 Feeding habits</a:t>
            </a:r>
            <a:endParaRPr lang="en-US" dirty="0" smtClean="0"/>
          </a:p>
          <a:p>
            <a:pPr lvl="1"/>
            <a:r>
              <a:rPr lang="en-US" dirty="0" smtClean="0">
                <a:hlinkClick r:id="rId3"/>
              </a:rPr>
              <a:t>5.3 Life cycle</a:t>
            </a:r>
            <a:endParaRPr lang="en-US" dirty="0" smtClean="0"/>
          </a:p>
          <a:p>
            <a:pPr lvl="1"/>
            <a:r>
              <a:rPr lang="en-US" dirty="0" smtClean="0">
                <a:hlinkClick r:id="rId3"/>
              </a:rPr>
              <a:t>5.4 Parasites</a:t>
            </a:r>
            <a:endParaRPr lang="en-US" dirty="0" smtClean="0"/>
          </a:p>
          <a:p>
            <a:pPr lvl="1"/>
            <a:r>
              <a:rPr lang="en-US" dirty="0" smtClean="0">
                <a:hlinkClick r:id="rId3"/>
              </a:rPr>
              <a:t>5.5 Other </a:t>
            </a:r>
            <a:r>
              <a:rPr lang="en-US" dirty="0" err="1" smtClean="0">
                <a:hlinkClick r:id="rId3"/>
              </a:rPr>
              <a:t>interspecific</a:t>
            </a:r>
            <a:r>
              <a:rPr lang="en-US" dirty="0" smtClean="0">
                <a:hlinkClick r:id="rId3"/>
              </a:rPr>
              <a:t> relationship</a:t>
            </a:r>
            <a:endParaRPr lang="en-US" dirty="0" smtClean="0"/>
          </a:p>
          <a:p>
            <a:r>
              <a:rPr lang="en-US" dirty="0" smtClean="0">
                <a:hlinkClick r:id="rId3"/>
              </a:rPr>
              <a:t>6 References</a:t>
            </a:r>
            <a:endParaRPr lang="en-US" dirty="0" smtClean="0"/>
          </a:p>
          <a:p>
            <a:r>
              <a:rPr lang="en-US" dirty="0" smtClean="0">
                <a:hlinkClick r:id="rId3"/>
              </a:rPr>
              <a:t>7 Further reading</a:t>
            </a:r>
            <a:endParaRPr lang="en-US" dirty="0" smtClean="0"/>
          </a:p>
          <a:p>
            <a:r>
              <a:rPr lang="en-US" dirty="0" smtClean="0">
                <a:hlinkClick r:id="rId3"/>
              </a:rPr>
              <a:t>8 External links</a:t>
            </a:r>
            <a:endParaRPr lang="en-US" dirty="0" smtClean="0"/>
          </a:p>
          <a:p>
            <a:r>
              <a:rPr lang="en-US" b="1" dirty="0" smtClean="0"/>
              <a:t>Forms</a:t>
            </a:r>
          </a:p>
          <a:p>
            <a:r>
              <a:rPr lang="en-US" i="1" dirty="0" err="1" smtClean="0"/>
              <a:t>Potamopyrgus</a:t>
            </a:r>
            <a:r>
              <a:rPr lang="en-US" i="1" dirty="0" smtClean="0"/>
              <a:t> </a:t>
            </a:r>
            <a:r>
              <a:rPr lang="en-US" i="1" dirty="0" err="1" smtClean="0"/>
              <a:t>antipodarum</a:t>
            </a:r>
            <a:r>
              <a:rPr lang="en-US" dirty="0" smtClean="0"/>
              <a:t> f. </a:t>
            </a:r>
            <a:r>
              <a:rPr lang="en-US" i="1" dirty="0" err="1" smtClean="0"/>
              <a:t>carinata</a:t>
            </a:r>
            <a:r>
              <a:rPr lang="en-US" dirty="0" smtClean="0"/>
              <a:t> (J. T. Marshall, 1889)</a:t>
            </a:r>
          </a:p>
          <a:p>
            <a:r>
              <a:rPr lang="en-US" b="1" dirty="0" smtClean="0"/>
              <a:t>Shell description</a:t>
            </a:r>
          </a:p>
          <a:p>
            <a:r>
              <a:rPr lang="en-US" dirty="0" smtClean="0"/>
              <a:t>Shells of </a:t>
            </a:r>
            <a:r>
              <a:rPr lang="en-US" i="1" dirty="0" err="1" smtClean="0"/>
              <a:t>Potamopyrgus</a:t>
            </a:r>
            <a:r>
              <a:rPr lang="en-US" i="1" dirty="0" smtClean="0"/>
              <a:t> </a:t>
            </a:r>
            <a:r>
              <a:rPr lang="en-US" i="1" dirty="0" err="1" smtClean="0"/>
              <a:t>antipodarum</a:t>
            </a:r>
            <a:r>
              <a:rPr lang="en-US" dirty="0" smtClean="0"/>
              <a:t> f. </a:t>
            </a:r>
            <a:r>
              <a:rPr lang="en-US" i="1" dirty="0" err="1" smtClean="0"/>
              <a:t>carinata</a:t>
            </a:r>
            <a:r>
              <a:rPr lang="en-US" dirty="0" smtClean="0"/>
              <a:t> (left)</a:t>
            </a:r>
            <a:br>
              <a:rPr lang="en-US" dirty="0" smtClean="0"/>
            </a:br>
            <a:r>
              <a:rPr lang="en-US" dirty="0" smtClean="0"/>
              <a:t>and </a:t>
            </a:r>
            <a:r>
              <a:rPr lang="en-US" i="1" dirty="0" err="1" smtClean="0"/>
              <a:t>Potamopyrgus</a:t>
            </a:r>
            <a:r>
              <a:rPr lang="en-US" i="1" dirty="0" smtClean="0"/>
              <a:t> </a:t>
            </a:r>
            <a:r>
              <a:rPr lang="en-US" i="1" dirty="0" err="1" smtClean="0"/>
              <a:t>antipodarum</a:t>
            </a:r>
            <a:r>
              <a:rPr lang="en-US" dirty="0" smtClean="0"/>
              <a:t> (right).</a:t>
            </a:r>
            <a:br>
              <a:rPr lang="en-US" dirty="0" smtClean="0"/>
            </a:br>
            <a:r>
              <a:rPr lang="en-US" dirty="0" smtClean="0"/>
              <a:t>Scale bar is 0.5 cm.</a:t>
            </a:r>
          </a:p>
          <a:p>
            <a:r>
              <a:rPr lang="en-US" dirty="0" smtClean="0"/>
              <a:t>A group of mud snails of all growth sizes from juvenile to adults, compared to an </a:t>
            </a:r>
            <a:r>
              <a:rPr lang="en-US" dirty="0" smtClean="0">
                <a:hlinkClick r:id="rId28" tooltip="Dime (United States coin)"/>
              </a:rPr>
              <a:t>American 10 cent coin</a:t>
            </a:r>
            <a:r>
              <a:rPr lang="en-US" dirty="0" smtClean="0"/>
              <a:t> which is 18 mm in diameter.</a:t>
            </a:r>
          </a:p>
          <a:p>
            <a:r>
              <a:rPr lang="en-US" dirty="0" smtClean="0"/>
              <a:t>The </a:t>
            </a:r>
            <a:r>
              <a:rPr lang="en-US" dirty="0" smtClean="0">
                <a:hlinkClick r:id="rId29" tooltip="Gastropod shell"/>
              </a:rPr>
              <a:t>shell</a:t>
            </a:r>
            <a:r>
              <a:rPr lang="en-US" dirty="0" smtClean="0"/>
              <a:t> of </a:t>
            </a:r>
            <a:r>
              <a:rPr lang="en-US" i="1" dirty="0" err="1" smtClean="0"/>
              <a:t>Potamopyrgus</a:t>
            </a:r>
            <a:r>
              <a:rPr lang="en-US" i="1" dirty="0" smtClean="0"/>
              <a:t> </a:t>
            </a:r>
            <a:r>
              <a:rPr lang="en-US" i="1" dirty="0" err="1" smtClean="0"/>
              <a:t>antipodarum</a:t>
            </a:r>
            <a:r>
              <a:rPr lang="en-US" dirty="0" smtClean="0"/>
              <a:t> is elongated and it has dextral coiling. The shell has 7 or 8 </a:t>
            </a:r>
            <a:r>
              <a:rPr lang="en-US" dirty="0" smtClean="0">
                <a:hlinkClick r:id="rId30" tooltip="Whorl (mollusc)"/>
              </a:rPr>
              <a:t>whorls</a:t>
            </a:r>
            <a:r>
              <a:rPr lang="en-US" dirty="0" smtClean="0"/>
              <a:t>. Between whorls are deep grooves.</a:t>
            </a:r>
          </a:p>
          <a:p>
            <a:r>
              <a:rPr lang="en-US" dirty="0" smtClean="0"/>
              <a:t>This is an </a:t>
            </a:r>
            <a:r>
              <a:rPr lang="en-US" dirty="0" err="1" smtClean="0">
                <a:hlinkClick r:id="rId23" tooltip="Operculum (gastropod)"/>
              </a:rPr>
              <a:t>operculate</a:t>
            </a:r>
            <a:r>
              <a:rPr lang="en-US" dirty="0" smtClean="0"/>
              <a:t> snail, meaning it has a 'lid' that can seal the opening of its shell. The </a:t>
            </a:r>
            <a:r>
              <a:rPr lang="en-US" dirty="0" smtClean="0">
                <a:hlinkClick r:id="rId23" tooltip="Operculum (gastropod)"/>
              </a:rPr>
              <a:t>operculum</a:t>
            </a:r>
            <a:r>
              <a:rPr lang="en-US" dirty="0" smtClean="0"/>
              <a:t> is thin and </a:t>
            </a:r>
            <a:r>
              <a:rPr lang="en-US" dirty="0" err="1" smtClean="0"/>
              <a:t>corneus</a:t>
            </a:r>
            <a:r>
              <a:rPr lang="en-US" dirty="0" smtClean="0"/>
              <a:t> with an off-centre nucleus from which </a:t>
            </a:r>
            <a:r>
              <a:rPr lang="en-US" dirty="0" err="1" smtClean="0"/>
              <a:t>paucispiral</a:t>
            </a:r>
            <a:r>
              <a:rPr lang="en-US" dirty="0" smtClean="0"/>
              <a:t> markings (with few coils) radiate. The </a:t>
            </a:r>
            <a:r>
              <a:rPr lang="en-US" dirty="0" smtClean="0">
                <a:hlinkClick r:id="rId31" tooltip="Aperture (mollusc)"/>
              </a:rPr>
              <a:t>aperture</a:t>
            </a:r>
            <a:r>
              <a:rPr lang="en-US" dirty="0" smtClean="0"/>
              <a:t> is oval and its height is less than the height of the </a:t>
            </a:r>
            <a:r>
              <a:rPr lang="en-US" dirty="0" smtClean="0">
                <a:hlinkClick r:id="rId32" tooltip="Spire (mollusc)"/>
              </a:rPr>
              <a:t>spire</a:t>
            </a:r>
            <a:r>
              <a:rPr lang="en-US" dirty="0" smtClean="0"/>
              <a:t>.</a:t>
            </a:r>
          </a:p>
          <a:p>
            <a:r>
              <a:rPr lang="en-US" dirty="0" smtClean="0"/>
              <a:t>Some morphs, including many from the Great Lakes, exhibit a keel in the middle of each whorl; others, excluding those from the Great Lakes, exhibit </a:t>
            </a:r>
            <a:r>
              <a:rPr lang="en-US" dirty="0" err="1" smtClean="0">
                <a:hlinkClick r:id="rId33" tooltip="Periostracum"/>
              </a:rPr>
              <a:t>periostracal</a:t>
            </a:r>
            <a:r>
              <a:rPr lang="en-US" dirty="0" smtClean="0"/>
              <a:t> ornamentation such as spines for anti–predator defense.</a:t>
            </a:r>
            <a:r>
              <a:rPr lang="en-US" baseline="30000" dirty="0" smtClean="0">
                <a:hlinkClick r:id="rId3"/>
              </a:rPr>
              <a:t>[2][3][4][5]</a:t>
            </a:r>
            <a:endParaRPr lang="en-US" dirty="0" smtClean="0"/>
          </a:p>
          <a:p>
            <a:r>
              <a:rPr lang="en-US" dirty="0" smtClean="0"/>
              <a:t>Shell colors vary from gray and dark brown to light brown.</a:t>
            </a:r>
          </a:p>
          <a:p>
            <a:r>
              <a:rPr lang="en-US" dirty="0" smtClean="0"/>
              <a:t>The average height of the shell is approximately 5 mm ( in); maximum size is approximately 12 mm ( in). The snail is usually 4–6 mm in length in the </a:t>
            </a:r>
            <a:r>
              <a:rPr lang="en-US" dirty="0" smtClean="0">
                <a:hlinkClick r:id="rId34" tooltip="Great Lakes"/>
              </a:rPr>
              <a:t>Great Lakes</a:t>
            </a:r>
            <a:r>
              <a:rPr lang="en-US" dirty="0" smtClean="0"/>
              <a:t>, but grows to 12 mm in its native range.</a:t>
            </a:r>
            <a:r>
              <a:rPr lang="en-US" baseline="30000" dirty="0" smtClean="0">
                <a:hlinkClick r:id="rId3"/>
              </a:rPr>
              <a:t>[2][4][5]</a:t>
            </a:r>
            <a:endParaRPr lang="en-US" dirty="0" smtClean="0"/>
          </a:p>
          <a:p>
            <a:r>
              <a:rPr lang="en-US" b="1" dirty="0" smtClean="0"/>
              <a:t>Original description</a:t>
            </a:r>
          </a:p>
          <a:p>
            <a:r>
              <a:rPr lang="en-US" dirty="0" smtClean="0"/>
              <a:t>This species was originally described as </a:t>
            </a:r>
            <a:r>
              <a:rPr lang="en-US" i="1" dirty="0" err="1" smtClean="0"/>
              <a:t>Amnicola</a:t>
            </a:r>
            <a:r>
              <a:rPr lang="en-US" i="1" dirty="0" smtClean="0"/>
              <a:t> </a:t>
            </a:r>
            <a:r>
              <a:rPr lang="en-US" i="1" dirty="0" err="1" smtClean="0"/>
              <a:t>antipodarum</a:t>
            </a:r>
            <a:r>
              <a:rPr lang="en-US" dirty="0" smtClean="0"/>
              <a:t> in 1843 by </a:t>
            </a:r>
            <a:r>
              <a:rPr lang="en-US" dirty="0" smtClean="0">
                <a:hlinkClick r:id="rId17" tooltip="John Edward Gray"/>
              </a:rPr>
              <a:t>John Edward Gray</a:t>
            </a:r>
            <a:r>
              <a:rPr lang="en-US" dirty="0" smtClean="0"/>
              <a:t>:</a:t>
            </a:r>
          </a:p>
          <a:p>
            <a:r>
              <a:rPr lang="en-US" dirty="0" smtClean="0"/>
              <a:t>"Inhabits New Zealand, in fresh water. Shell ovate, acute, </a:t>
            </a:r>
            <a:r>
              <a:rPr lang="en-US" dirty="0" err="1" smtClean="0"/>
              <a:t>subperforated</a:t>
            </a:r>
            <a:r>
              <a:rPr lang="en-US" dirty="0" smtClean="0"/>
              <a:t> (generally covered with a brown earthy coat); whorls rather rounded, mouth ovate, axis 3 lines; operculum horny and </a:t>
            </a:r>
            <a:r>
              <a:rPr lang="en-US" dirty="0" err="1" smtClean="0"/>
              <a:t>subspiral</a:t>
            </a:r>
            <a:r>
              <a:rPr lang="en-US" dirty="0" smtClean="0"/>
              <a:t>: variety, spire rather longer, whorls more rounded. This species is like </a:t>
            </a:r>
            <a:r>
              <a:rPr lang="en-US" i="1" dirty="0" err="1" smtClean="0"/>
              <a:t>Paludina</a:t>
            </a:r>
            <a:r>
              <a:rPr lang="en-US" i="1" dirty="0" smtClean="0"/>
              <a:t> </a:t>
            </a:r>
            <a:r>
              <a:rPr lang="en-US" i="1" dirty="0" err="1" smtClean="0"/>
              <a:t>nigra</a:t>
            </a:r>
            <a:r>
              <a:rPr lang="en-US" dirty="0" smtClean="0"/>
              <a:t> of </a:t>
            </a:r>
            <a:r>
              <a:rPr lang="en-US" dirty="0" err="1" smtClean="0"/>
              <a:t>Quoy</a:t>
            </a:r>
            <a:r>
              <a:rPr lang="en-US" dirty="0" smtClean="0"/>
              <a:t> and </a:t>
            </a:r>
            <a:r>
              <a:rPr lang="en-US" dirty="0" err="1" smtClean="0"/>
              <a:t>Gaimard</a:t>
            </a:r>
            <a:r>
              <a:rPr lang="en-US" dirty="0" smtClean="0"/>
              <a:t>, but the operculum is more spiral. </a:t>
            </a:r>
            <a:r>
              <a:rPr lang="en-US" dirty="0" err="1" smtClean="0"/>
              <a:t>Quoy</a:t>
            </a:r>
            <a:r>
              <a:rPr lang="en-US" dirty="0" smtClean="0"/>
              <a:t> described the operculum as concentric, but figured it </a:t>
            </a:r>
            <a:r>
              <a:rPr lang="en-US" dirty="0" err="1" smtClean="0"/>
              <a:t>subspiral</a:t>
            </a:r>
            <a:r>
              <a:rPr lang="en-US" dirty="0" smtClean="0"/>
              <a:t>. </a:t>
            </a:r>
            <a:r>
              <a:rPr lang="en-US" i="1" dirty="0" err="1" smtClean="0"/>
              <a:t>Paludina</a:t>
            </a:r>
            <a:r>
              <a:rPr lang="en-US" i="1" dirty="0" smtClean="0"/>
              <a:t> </a:t>
            </a:r>
            <a:r>
              <a:rPr lang="en-US" i="1" dirty="0" err="1" smtClean="0"/>
              <a:t>ventricosa</a:t>
            </a:r>
            <a:r>
              <a:rPr lang="en-US" dirty="0" smtClean="0"/>
              <a:t> of </a:t>
            </a:r>
            <a:r>
              <a:rPr lang="en-US" dirty="0" err="1" smtClean="0"/>
              <a:t>Quoy</a:t>
            </a:r>
            <a:r>
              <a:rPr lang="en-US" dirty="0" smtClean="0"/>
              <a:t> is evidently a </a:t>
            </a:r>
            <a:r>
              <a:rPr lang="en-US" dirty="0" err="1" smtClean="0"/>
              <a:t>Nematura</a:t>
            </a:r>
            <a:r>
              <a:rPr lang="en-US" dirty="0" smtClean="0"/>
              <a:t>."</a:t>
            </a:r>
            <a:r>
              <a:rPr lang="en-US" baseline="30000" dirty="0" smtClean="0">
                <a:hlinkClick r:id="rId3"/>
              </a:rPr>
              <a:t>[1]</a:t>
            </a:r>
            <a:endParaRPr lang="en-US" dirty="0" smtClean="0"/>
          </a:p>
          <a:p>
            <a:r>
              <a:rPr lang="en-US" b="1" dirty="0" smtClean="0"/>
              <a:t>Distribution</a:t>
            </a:r>
          </a:p>
          <a:p>
            <a:r>
              <a:rPr lang="en-US" dirty="0" smtClean="0"/>
              <a:t>This species is </a:t>
            </a:r>
            <a:r>
              <a:rPr lang="en-US" dirty="0" smtClean="0">
                <a:hlinkClick r:id="rId35" tooltip="Endemism"/>
              </a:rPr>
              <a:t>endemic</a:t>
            </a:r>
            <a:r>
              <a:rPr lang="en-US" dirty="0" smtClean="0"/>
              <a:t> to </a:t>
            </a:r>
            <a:r>
              <a:rPr lang="en-US" dirty="0" smtClean="0">
                <a:hlinkClick r:id="rId36" tooltip="New Zealand"/>
              </a:rPr>
              <a:t>New Zealand</a:t>
            </a:r>
            <a:r>
              <a:rPr lang="en-US" dirty="0" smtClean="0"/>
              <a:t>. It lives in freshwater streams and lakes in New Zealand and adjacent small islands.</a:t>
            </a:r>
            <a:r>
              <a:rPr lang="en-US" baseline="30000" dirty="0" smtClean="0">
                <a:hlinkClick r:id="rId3"/>
              </a:rPr>
              <a:t>[6]</a:t>
            </a:r>
            <a:endParaRPr lang="en-US" dirty="0" smtClean="0"/>
          </a:p>
          <a:p>
            <a:r>
              <a:rPr lang="en-US" b="1" dirty="0" err="1" smtClean="0"/>
              <a:t>Nonindigenous</a:t>
            </a:r>
            <a:r>
              <a:rPr lang="en-US" b="1" dirty="0" smtClean="0"/>
              <a:t> distribution</a:t>
            </a:r>
          </a:p>
          <a:p>
            <a:r>
              <a:rPr lang="en-US" dirty="0" smtClean="0"/>
              <a:t>While </a:t>
            </a:r>
            <a:r>
              <a:rPr lang="en-US" dirty="0" smtClean="0">
                <a:hlinkClick r:id="rId37" tooltip="Endemic (ecology)"/>
              </a:rPr>
              <a:t>endemic</a:t>
            </a:r>
            <a:r>
              <a:rPr lang="en-US" dirty="0" smtClean="0"/>
              <a:t> to New Zealand, the New Zealand mud snail has spread widely and has become </a:t>
            </a:r>
            <a:r>
              <a:rPr lang="en-US" dirty="0" err="1" smtClean="0">
                <a:hlinkClick r:id="rId38" tooltip="Naturalisation (biology)"/>
              </a:rPr>
              <a:t>naturalised</a:t>
            </a:r>
            <a:r>
              <a:rPr lang="en-US" dirty="0" smtClean="0"/>
              <a:t> and an </a:t>
            </a:r>
            <a:r>
              <a:rPr lang="en-US" dirty="0" smtClean="0">
                <a:hlinkClick r:id="rId27" tooltip="Invasive species"/>
              </a:rPr>
              <a:t>invasive species</a:t>
            </a:r>
            <a:r>
              <a:rPr lang="en-US" dirty="0" smtClean="0"/>
              <a:t> in many areas including: Australia, Tasmania, Asia (Japan,</a:t>
            </a:r>
            <a:r>
              <a:rPr lang="en-US" baseline="30000" dirty="0" smtClean="0">
                <a:hlinkClick r:id="rId3"/>
              </a:rPr>
              <a:t>[7]</a:t>
            </a:r>
            <a:r>
              <a:rPr lang="en-US" dirty="0" smtClean="0"/>
              <a:t> in </a:t>
            </a:r>
            <a:r>
              <a:rPr lang="en-US" dirty="0" err="1" smtClean="0">
                <a:hlinkClick r:id="rId39" tooltip="Garmat Ali River (page does not exist)"/>
              </a:rPr>
              <a:t>Garmat</a:t>
            </a:r>
            <a:r>
              <a:rPr lang="en-US" dirty="0" smtClean="0">
                <a:hlinkClick r:id="rId39" tooltip="Garmat Ali River (page does not exist)"/>
              </a:rPr>
              <a:t> Ali River</a:t>
            </a:r>
            <a:r>
              <a:rPr lang="en-US" dirty="0" smtClean="0"/>
              <a:t> in Iraq since 2008</a:t>
            </a:r>
            <a:r>
              <a:rPr lang="en-US" baseline="30000" dirty="0" smtClean="0">
                <a:hlinkClick r:id="rId3"/>
              </a:rPr>
              <a:t>[8]</a:t>
            </a:r>
            <a:r>
              <a:rPr lang="en-US" dirty="0" smtClean="0"/>
              <a:t>), Europe (since 1859 in England), and North America (USA and Canada: Thunder Bay in Ontario since 2001, British Columbia since July 2007</a:t>
            </a:r>
            <a:r>
              <a:rPr lang="en-US" baseline="30000" dirty="0" smtClean="0">
                <a:hlinkClick r:id="rId3"/>
              </a:rPr>
              <a:t>[7]</a:t>
            </a:r>
            <a:r>
              <a:rPr lang="en-US" dirty="0" smtClean="0"/>
              <a:t>), most likely due to inadvertent human intervention.</a:t>
            </a:r>
          </a:p>
          <a:p>
            <a:r>
              <a:rPr lang="en-US" b="1" dirty="0" smtClean="0"/>
              <a:t>Invasion in Europe</a:t>
            </a:r>
          </a:p>
          <a:p>
            <a:r>
              <a:rPr lang="en-US" dirty="0" smtClean="0">
                <a:hlinkClick r:id="rId40" tooltip="List of non-marine molluscs of Great Britain"/>
              </a:rPr>
              <a:t>England</a:t>
            </a:r>
            <a:r>
              <a:rPr lang="en-US" dirty="0" smtClean="0"/>
              <a:t> since 1859</a:t>
            </a:r>
            <a:r>
              <a:rPr lang="en-US" baseline="30000" dirty="0" smtClean="0">
                <a:hlinkClick r:id="rId3"/>
              </a:rPr>
              <a:t>[9]</a:t>
            </a:r>
            <a:r>
              <a:rPr lang="en-US" dirty="0" smtClean="0"/>
              <a:t> - probably the first introduction in Europe</a:t>
            </a:r>
          </a:p>
          <a:p>
            <a:r>
              <a:rPr lang="en-US" dirty="0" smtClean="0">
                <a:hlinkClick r:id="rId41" tooltip="List of non-marine molluscs of Germany"/>
              </a:rPr>
              <a:t>Germany</a:t>
            </a:r>
            <a:endParaRPr lang="en-US" dirty="0" smtClean="0"/>
          </a:p>
          <a:p>
            <a:r>
              <a:rPr lang="en-US" dirty="0" smtClean="0">
                <a:hlinkClick r:id="rId42" tooltip="List of non-marine molluscs of Poland"/>
              </a:rPr>
              <a:t>Poland</a:t>
            </a:r>
            <a:endParaRPr lang="en-US" dirty="0" smtClean="0"/>
          </a:p>
          <a:p>
            <a:r>
              <a:rPr lang="en-US" dirty="0" smtClean="0"/>
              <a:t>Western Baltic Sea since 1887</a:t>
            </a:r>
            <a:r>
              <a:rPr lang="en-US" baseline="30000" dirty="0" smtClean="0">
                <a:hlinkClick r:id="rId3"/>
              </a:rPr>
              <a:t>[10]</a:t>
            </a:r>
            <a:endParaRPr lang="en-US" dirty="0" smtClean="0"/>
          </a:p>
          <a:p>
            <a:r>
              <a:rPr lang="en-US" dirty="0" smtClean="0"/>
              <a:t>Russia</a:t>
            </a:r>
          </a:p>
          <a:p>
            <a:r>
              <a:rPr lang="en-US" dirty="0" smtClean="0"/>
              <a:t>Azov </a:t>
            </a:r>
            <a:r>
              <a:rPr lang="en-US" dirty="0" smtClean="0">
                <a:hlinkClick r:id="rId43" tooltip="Black Sea"/>
              </a:rPr>
              <a:t>Black Sea</a:t>
            </a:r>
            <a:r>
              <a:rPr lang="en-US" dirty="0" smtClean="0"/>
              <a:t> region, since 1951,</a:t>
            </a:r>
            <a:r>
              <a:rPr lang="en-US" baseline="30000" dirty="0" smtClean="0">
                <a:hlinkClick r:id="rId3"/>
              </a:rPr>
              <a:t>[11]</a:t>
            </a:r>
            <a:r>
              <a:rPr lang="en-US" dirty="0" smtClean="0"/>
              <a:t> Ukraine since 1951 in brackish waters, and since 2005 in freshwater</a:t>
            </a:r>
            <a:r>
              <a:rPr lang="en-US" baseline="30000" dirty="0" smtClean="0">
                <a:hlinkClick r:id="rId3"/>
              </a:rPr>
              <a:t>[12]</a:t>
            </a:r>
            <a:endParaRPr lang="en-US" dirty="0" smtClean="0"/>
          </a:p>
          <a:p>
            <a:r>
              <a:rPr lang="en-US" dirty="0" smtClean="0"/>
              <a:t>Catalonia in Spain, since 1952</a:t>
            </a:r>
            <a:r>
              <a:rPr lang="en-US" baseline="30000" dirty="0" smtClean="0">
                <a:hlinkClick r:id="rId3"/>
              </a:rPr>
              <a:t>[13]</a:t>
            </a:r>
            <a:endParaRPr lang="en-US" dirty="0" smtClean="0"/>
          </a:p>
          <a:p>
            <a:r>
              <a:rPr lang="en-US" dirty="0" smtClean="0"/>
              <a:t>Mediterranean region of France, since the end of 1950s</a:t>
            </a:r>
            <a:r>
              <a:rPr lang="en-US" baseline="30000" dirty="0" smtClean="0">
                <a:hlinkClick r:id="rId3"/>
              </a:rPr>
              <a:t>[13]</a:t>
            </a:r>
            <a:endParaRPr lang="en-US" dirty="0" smtClean="0"/>
          </a:p>
          <a:p>
            <a:r>
              <a:rPr lang="en-US" dirty="0" smtClean="0"/>
              <a:t>Italy, since 1961</a:t>
            </a:r>
            <a:r>
              <a:rPr lang="en-US" baseline="30000" dirty="0" smtClean="0">
                <a:hlinkClick r:id="rId3"/>
              </a:rPr>
              <a:t>[13]</a:t>
            </a:r>
            <a:endParaRPr lang="en-US" dirty="0" smtClean="0"/>
          </a:p>
          <a:p>
            <a:r>
              <a:rPr lang="en-US" dirty="0" smtClean="0"/>
              <a:t>Turkey</a:t>
            </a:r>
            <a:r>
              <a:rPr lang="en-US" baseline="30000" dirty="0" smtClean="0">
                <a:hlinkClick r:id="rId3"/>
              </a:rPr>
              <a:t>[13]</a:t>
            </a:r>
            <a:endParaRPr lang="en-US" dirty="0" smtClean="0"/>
          </a:p>
          <a:p>
            <a:r>
              <a:rPr lang="en-US" dirty="0" smtClean="0">
                <a:hlinkClick r:id="rId44" tooltip="List of non-marine molluscs of the Czech Republic"/>
              </a:rPr>
              <a:t>Czech Republic</a:t>
            </a:r>
            <a:r>
              <a:rPr lang="en-US" dirty="0" smtClean="0"/>
              <a:t>, since September 3, 1981</a:t>
            </a:r>
            <a:r>
              <a:rPr lang="en-US" baseline="30000" dirty="0" smtClean="0">
                <a:hlinkClick r:id="rId3"/>
              </a:rPr>
              <a:t>[14]</a:t>
            </a:r>
            <a:endParaRPr lang="en-US" dirty="0" smtClean="0"/>
          </a:p>
          <a:p>
            <a:r>
              <a:rPr lang="en-US" dirty="0" smtClean="0">
                <a:hlinkClick r:id="rId45" tooltip="List of non-marine molluscs of Slovakia"/>
              </a:rPr>
              <a:t>Slovakia</a:t>
            </a:r>
            <a:r>
              <a:rPr lang="en-US" dirty="0" smtClean="0"/>
              <a:t>, since 1986</a:t>
            </a:r>
            <a:r>
              <a:rPr lang="en-US" baseline="30000" dirty="0" smtClean="0">
                <a:hlinkClick r:id="rId3"/>
              </a:rPr>
              <a:t>[9]</a:t>
            </a:r>
            <a:endParaRPr lang="en-US" dirty="0" smtClean="0"/>
          </a:p>
          <a:p>
            <a:r>
              <a:rPr lang="en-US" dirty="0" smtClean="0"/>
              <a:t>Greece, since November 2007</a:t>
            </a:r>
            <a:r>
              <a:rPr lang="en-US" baseline="30000" dirty="0" smtClean="0">
                <a:hlinkClick r:id="rId3"/>
              </a:rPr>
              <a:t>[13]</a:t>
            </a:r>
            <a:endParaRPr lang="en-US" dirty="0" smtClean="0"/>
          </a:p>
          <a:p>
            <a:r>
              <a:rPr lang="en-US" dirty="0" smtClean="0"/>
              <a:t>and other areas</a:t>
            </a:r>
          </a:p>
          <a:p>
            <a:r>
              <a:rPr lang="en-US" i="1" dirty="0" err="1" smtClean="0"/>
              <a:t>Potamopyrgus</a:t>
            </a:r>
            <a:r>
              <a:rPr lang="en-US" i="1" dirty="0" smtClean="0"/>
              <a:t> </a:t>
            </a:r>
            <a:r>
              <a:rPr lang="en-US" i="1" dirty="0" err="1" smtClean="0"/>
              <a:t>antipodarum</a:t>
            </a:r>
            <a:r>
              <a:rPr lang="en-US" dirty="0" smtClean="0"/>
              <a:t> occurs in nearly the whole of Europe. It does not occur in Iceland, Albania, Bulgaria and the former Yugoslavia.</a:t>
            </a:r>
            <a:r>
              <a:rPr lang="en-US" baseline="30000" dirty="0" smtClean="0">
                <a:hlinkClick r:id="rId3"/>
              </a:rPr>
              <a:t>[11]</a:t>
            </a:r>
            <a:endParaRPr lang="en-US" dirty="0" smtClean="0"/>
          </a:p>
          <a:p>
            <a:r>
              <a:rPr lang="en-US" b="1" dirty="0" smtClean="0"/>
              <a:t>Distribution within the USA</a:t>
            </a:r>
          </a:p>
          <a:p>
            <a:r>
              <a:rPr lang="en-US" dirty="0" smtClean="0"/>
              <a:t>Distribution of </a:t>
            </a:r>
            <a:r>
              <a:rPr lang="en-US" i="1" dirty="0" err="1" smtClean="0"/>
              <a:t>Potamopyrgus</a:t>
            </a:r>
            <a:r>
              <a:rPr lang="en-US" i="1" dirty="0" smtClean="0"/>
              <a:t> </a:t>
            </a:r>
            <a:r>
              <a:rPr lang="en-US" i="1" dirty="0" err="1" smtClean="0"/>
              <a:t>antipodarum</a:t>
            </a:r>
            <a:r>
              <a:rPr lang="en-US" dirty="0" smtClean="0"/>
              <a:t> within the USA in 2009.</a:t>
            </a:r>
          </a:p>
          <a:p>
            <a:r>
              <a:rPr lang="en-US" dirty="0" smtClean="0"/>
              <a:t>First detected in the </a:t>
            </a:r>
            <a:r>
              <a:rPr lang="en-US" dirty="0" smtClean="0">
                <a:hlinkClick r:id="rId46" tooltip="United States"/>
              </a:rPr>
              <a:t>United States</a:t>
            </a:r>
            <a:r>
              <a:rPr lang="en-US" dirty="0" smtClean="0"/>
              <a:t> in </a:t>
            </a:r>
            <a:r>
              <a:rPr lang="en-US" dirty="0" smtClean="0">
                <a:hlinkClick r:id="rId47" tooltip="Idaho"/>
              </a:rPr>
              <a:t>Idaho</a:t>
            </a:r>
            <a:r>
              <a:rPr lang="en-US" dirty="0" smtClean="0"/>
              <a:t>'s </a:t>
            </a:r>
            <a:r>
              <a:rPr lang="en-US" dirty="0" smtClean="0">
                <a:hlinkClick r:id="rId48" tooltip="Snake River"/>
              </a:rPr>
              <a:t>Snake River</a:t>
            </a:r>
            <a:r>
              <a:rPr lang="en-US" dirty="0" smtClean="0"/>
              <a:t> in 1987, the mud snail has since spread to the </a:t>
            </a:r>
            <a:r>
              <a:rPr lang="en-US" dirty="0" smtClean="0">
                <a:hlinkClick r:id="rId49" tooltip="Madison River"/>
              </a:rPr>
              <a:t>Madison River</a:t>
            </a:r>
            <a:r>
              <a:rPr lang="en-US" dirty="0" smtClean="0"/>
              <a:t>, </a:t>
            </a:r>
            <a:r>
              <a:rPr lang="en-US" dirty="0" err="1" smtClean="0">
                <a:hlinkClick r:id="rId50" tooltip="Firehole River"/>
              </a:rPr>
              <a:t>Firehole</a:t>
            </a:r>
            <a:r>
              <a:rPr lang="en-US" dirty="0" smtClean="0">
                <a:hlinkClick r:id="rId50" tooltip="Firehole River"/>
              </a:rPr>
              <a:t> River</a:t>
            </a:r>
            <a:r>
              <a:rPr lang="en-US" dirty="0" smtClean="0"/>
              <a:t>, and other watercourses around </a:t>
            </a:r>
            <a:r>
              <a:rPr lang="en-US" dirty="0" smtClean="0">
                <a:hlinkClick r:id="rId51" tooltip="Yellowstone National Park"/>
              </a:rPr>
              <a:t>Yellowstone National Park</a:t>
            </a:r>
            <a:r>
              <a:rPr lang="en-US" dirty="0" smtClean="0"/>
              <a:t>; samples have been discovered throughout the Western United States.</a:t>
            </a:r>
            <a:r>
              <a:rPr lang="en-US" baseline="30000" dirty="0" smtClean="0">
                <a:hlinkClick r:id="rId3"/>
              </a:rPr>
              <a:t>[15]</a:t>
            </a:r>
            <a:r>
              <a:rPr lang="en-US" dirty="0" smtClean="0"/>
              <a:t> Although the exact means of transmission is unknown, it is likely that it was introduced in water transferred with live </a:t>
            </a:r>
            <a:r>
              <a:rPr lang="en-US" dirty="0" smtClean="0">
                <a:hlinkClick r:id="rId52" tooltip="Game fish"/>
              </a:rPr>
              <a:t>game fish</a:t>
            </a:r>
            <a:r>
              <a:rPr lang="en-US" dirty="0" smtClean="0"/>
              <a:t> and has been spread by </a:t>
            </a:r>
            <a:r>
              <a:rPr lang="en-US" dirty="0" smtClean="0">
                <a:hlinkClick r:id="rId53" tooltip="Ship ballast"/>
              </a:rPr>
              <a:t>ship ballast</a:t>
            </a:r>
            <a:r>
              <a:rPr lang="en-US" dirty="0" smtClean="0"/>
              <a:t> or contaminated recreational equipment such as wading gear.</a:t>
            </a:r>
            <a:r>
              <a:rPr lang="en-US" baseline="30000" dirty="0" smtClean="0">
                <a:hlinkClick r:id="rId3"/>
              </a:rPr>
              <a:t>[16]</a:t>
            </a:r>
            <a:endParaRPr lang="en-US" dirty="0" smtClean="0"/>
          </a:p>
          <a:p>
            <a:r>
              <a:rPr lang="en-US" dirty="0" smtClean="0"/>
              <a:t>The New Zealand mud snail has no natural predators or parasites in the United States, and consequently has become an invasive species. It can reach concentrations above 500,000 per m², endangering the </a:t>
            </a:r>
            <a:r>
              <a:rPr lang="en-US" dirty="0" smtClean="0">
                <a:hlinkClick r:id="rId54" tooltip="Food chain"/>
              </a:rPr>
              <a:t>food chain</a:t>
            </a:r>
            <a:r>
              <a:rPr lang="en-US" dirty="0" smtClean="0"/>
              <a:t> by outcompeting native snails and water insects for food, leading to sharp declines in the native populations.</a:t>
            </a:r>
            <a:r>
              <a:rPr lang="en-US" baseline="30000" dirty="0" smtClean="0">
                <a:hlinkClick r:id="rId3"/>
              </a:rPr>
              <a:t>[17]</a:t>
            </a:r>
            <a:r>
              <a:rPr lang="en-US" dirty="0" smtClean="0"/>
              <a:t> Fish populations then suffer because the native snails and insects are their main food source.</a:t>
            </a:r>
          </a:p>
          <a:p>
            <a:r>
              <a:rPr lang="en-US" dirty="0" smtClean="0"/>
              <a:t>The mud snails are impressively resilient. A snail can live for 24 hours without water. They can however survive for up to 50 days on a damp surface,</a:t>
            </a:r>
            <a:r>
              <a:rPr lang="en-US" baseline="30000" dirty="0" smtClean="0">
                <a:hlinkClick r:id="rId3"/>
              </a:rPr>
              <a:t>[18]</a:t>
            </a:r>
            <a:r>
              <a:rPr lang="en-US" dirty="0" smtClean="0"/>
              <a:t> giving them ample time to be transferred from one body of water to another on fishing gear. The snails may even survive passing through the digestive system of a fish.</a:t>
            </a:r>
          </a:p>
          <a:p>
            <a:r>
              <a:rPr lang="en-US" dirty="0" smtClean="0"/>
              <a:t>Mud snails have now spread from Idaho to most western states of the U.S., including </a:t>
            </a:r>
            <a:r>
              <a:rPr lang="en-US" dirty="0" smtClean="0">
                <a:hlinkClick r:id="rId55" tooltip="Wyoming"/>
              </a:rPr>
              <a:t>Wyoming</a:t>
            </a:r>
            <a:r>
              <a:rPr lang="en-US" dirty="0" smtClean="0"/>
              <a:t>, </a:t>
            </a:r>
            <a:r>
              <a:rPr lang="en-US" dirty="0" smtClean="0">
                <a:hlinkClick r:id="rId56" tooltip="California"/>
              </a:rPr>
              <a:t>California</a:t>
            </a:r>
            <a:r>
              <a:rPr lang="en-US" dirty="0" smtClean="0"/>
              <a:t>, </a:t>
            </a:r>
            <a:r>
              <a:rPr lang="en-US" dirty="0" smtClean="0">
                <a:hlinkClick r:id="rId57" tooltip="Oregon"/>
              </a:rPr>
              <a:t>Oregon</a:t>
            </a:r>
            <a:r>
              <a:rPr lang="en-US" dirty="0" smtClean="0"/>
              <a:t>, and </a:t>
            </a:r>
            <a:r>
              <a:rPr lang="en-US" dirty="0" smtClean="0">
                <a:hlinkClick r:id="rId58" tooltip="Montana"/>
              </a:rPr>
              <a:t>Montana</a:t>
            </a:r>
            <a:r>
              <a:rPr lang="en-US" dirty="0" smtClean="0"/>
              <a:t>. Environmental officials for these states have attempted to slow the spread of the snail by advising the public to keep an eye out for the snails, and bleach or heat any gear which may contain the mud snails. Rivers have also been temporarily closed to fishing to avoid anglers spreading the snails.</a:t>
            </a:r>
            <a:r>
              <a:rPr lang="en-US" baseline="30000" dirty="0" smtClean="0">
                <a:hlinkClick r:id="rId3"/>
              </a:rPr>
              <a:t>[19]</a:t>
            </a:r>
            <a:endParaRPr lang="en-US" dirty="0" smtClean="0"/>
          </a:p>
          <a:p>
            <a:r>
              <a:rPr lang="en-US" dirty="0" smtClean="0"/>
              <a:t>The snails grow to a smaller size in the U.S. than in their native habitat, reaching 6 mm (¼ in) at most in parts of Idaho, but can be much smaller making them easy to overlook when cleaning fishing gear.</a:t>
            </a:r>
          </a:p>
          <a:p>
            <a:r>
              <a:rPr lang="en-US" dirty="0" err="1" smtClean="0"/>
              <a:t>Clonal</a:t>
            </a:r>
            <a:r>
              <a:rPr lang="en-US" dirty="0" smtClean="0"/>
              <a:t> species like the New Zealand mud snail can often develop </a:t>
            </a:r>
            <a:r>
              <a:rPr lang="en-US" dirty="0" err="1" smtClean="0"/>
              <a:t>clonal</a:t>
            </a:r>
            <a:r>
              <a:rPr lang="en-US" dirty="0" smtClean="0"/>
              <a:t> lines with quite diverse appearances, called </a:t>
            </a:r>
            <a:r>
              <a:rPr lang="en-US" dirty="0" smtClean="0">
                <a:hlinkClick r:id="rId59" tooltip="Morph (zoology)"/>
              </a:rPr>
              <a:t>morphs</a:t>
            </a:r>
            <a:r>
              <a:rPr lang="en-US" dirty="0" smtClean="0"/>
              <a:t>. Until 2005, all the snails found in the western states of the U.S. were believed to be from a single line. However a second morph has been identified in Idaho's Snake River. It grows to a similar size but has a distinctive appearance. (It has been nicknamed the salt-and-pepper mud snail due to the final whorl being lighter than the rest of the shell.) This morph has apparently been present in the area for several years before being identified correctly as a distinct morph of </a:t>
            </a:r>
            <a:r>
              <a:rPr lang="en-US" i="1" dirty="0" err="1" smtClean="0"/>
              <a:t>Potamopyrgus</a:t>
            </a:r>
            <a:r>
              <a:rPr lang="en-US" i="1" dirty="0" smtClean="0"/>
              <a:t> </a:t>
            </a:r>
            <a:r>
              <a:rPr lang="en-US" i="1" dirty="0" err="1" smtClean="0"/>
              <a:t>antipodarum</a:t>
            </a:r>
            <a:r>
              <a:rPr lang="en-US" dirty="0" smtClean="0"/>
              <a:t>. It dominates the typical morph where they overlap, and has a much higher prevalence of males.</a:t>
            </a:r>
            <a:r>
              <a:rPr lang="en-US" baseline="30000" dirty="0" smtClean="0">
                <a:hlinkClick r:id="rId3"/>
              </a:rPr>
              <a:t>[20]</a:t>
            </a:r>
            <a:endParaRPr lang="en-US" dirty="0" smtClean="0"/>
          </a:p>
          <a:p>
            <a:r>
              <a:rPr lang="en-US" dirty="0" smtClean="0"/>
              <a:t>In 1991 the New Zealand mud snail was discovered in </a:t>
            </a:r>
            <a:r>
              <a:rPr lang="en-US" dirty="0" smtClean="0">
                <a:hlinkClick r:id="rId60" tooltip="Lake Ontario"/>
              </a:rPr>
              <a:t>Lake Ontario</a:t>
            </a:r>
            <a:r>
              <a:rPr lang="en-US" dirty="0" smtClean="0"/>
              <a:t>,</a:t>
            </a:r>
            <a:r>
              <a:rPr lang="en-US" baseline="30000" dirty="0" smtClean="0">
                <a:hlinkClick r:id="rId3"/>
              </a:rPr>
              <a:t>[21]</a:t>
            </a:r>
            <a:r>
              <a:rPr lang="en-US" dirty="0" smtClean="0"/>
              <a:t> and has now been found in four of the five </a:t>
            </a:r>
            <a:r>
              <a:rPr lang="en-US" dirty="0" smtClean="0">
                <a:hlinkClick r:id="rId34" tooltip="Great Lakes"/>
              </a:rPr>
              <a:t>Great Lakes</a:t>
            </a:r>
            <a:r>
              <a:rPr lang="en-US" dirty="0" smtClean="0"/>
              <a:t>. In 2005 and 2006, it was found to be widespread in Lake Erie.</a:t>
            </a:r>
            <a:r>
              <a:rPr lang="en-US" baseline="30000" dirty="0" smtClean="0">
                <a:hlinkClick r:id="rId3"/>
              </a:rPr>
              <a:t>[22]</a:t>
            </a:r>
            <a:r>
              <a:rPr lang="en-US" dirty="0" smtClean="0"/>
              <a:t> By 2006 it had spread to </a:t>
            </a:r>
            <a:r>
              <a:rPr lang="en-US" dirty="0" smtClean="0">
                <a:hlinkClick r:id="rId61" tooltip="Twin Ports"/>
              </a:rPr>
              <a:t>Duluth-Superior</a:t>
            </a:r>
            <a:r>
              <a:rPr lang="en-US" dirty="0" smtClean="0"/>
              <a:t> </a:t>
            </a:r>
            <a:r>
              <a:rPr lang="en-US" dirty="0" err="1" smtClean="0"/>
              <a:t>Harbour</a:t>
            </a:r>
            <a:r>
              <a:rPr lang="en-US" dirty="0" smtClean="0"/>
              <a:t> and the freshwater estuary of the </a:t>
            </a:r>
            <a:r>
              <a:rPr lang="en-US" dirty="0" smtClean="0">
                <a:hlinkClick r:id="rId62" tooltip="Saint Louis River"/>
              </a:rPr>
              <a:t>Saint Louis River</a:t>
            </a:r>
            <a:r>
              <a:rPr lang="en-US" dirty="0" smtClean="0"/>
              <a:t>.</a:t>
            </a:r>
            <a:r>
              <a:rPr lang="en-US" baseline="30000" dirty="0" smtClean="0">
                <a:hlinkClick r:id="rId3"/>
              </a:rPr>
              <a:t>[23]</a:t>
            </a:r>
            <a:r>
              <a:rPr lang="en-US" dirty="0" smtClean="0"/>
              <a:t> It was found to be inhabiting </a:t>
            </a:r>
            <a:r>
              <a:rPr lang="en-US" dirty="0" smtClean="0">
                <a:hlinkClick r:id="rId63" tooltip="Lake Michigan"/>
              </a:rPr>
              <a:t>Lake Michigan</a:t>
            </a:r>
            <a:r>
              <a:rPr lang="en-US" dirty="0" smtClean="0"/>
              <a:t>, after scientists took water </a:t>
            </a:r>
            <a:r>
              <a:rPr lang="en-US" dirty="0" smtClean="0">
                <a:hlinkClick r:id="rId64" tooltip="Sample (material)"/>
              </a:rPr>
              <a:t>samples</a:t>
            </a:r>
            <a:r>
              <a:rPr lang="en-US" dirty="0" smtClean="0"/>
              <a:t> in early summer of 2008.</a:t>
            </a:r>
            <a:r>
              <a:rPr lang="en-US" baseline="30000" dirty="0" smtClean="0">
                <a:hlinkClick r:id="rId3"/>
              </a:rPr>
              <a:t>[24]</a:t>
            </a:r>
            <a:r>
              <a:rPr lang="en-US" dirty="0" smtClean="0"/>
              <a:t> The snails in the Great Lakes represent a different line from those found in western states, and were probably introduced indirectly through Europe.</a:t>
            </a:r>
            <a:r>
              <a:rPr lang="en-US" baseline="30000" dirty="0" smtClean="0">
                <a:hlinkClick r:id="rId3"/>
              </a:rPr>
              <a:t>[20]</a:t>
            </a:r>
            <a:endParaRPr lang="en-US" dirty="0" smtClean="0"/>
          </a:p>
          <a:p>
            <a:r>
              <a:rPr lang="en-US" dirty="0" smtClean="0"/>
              <a:t>As of 26 November 2009 Olympia Washington's Capital Lake is infested with the New Zealand Mud Snail. All three Boat Launches at the lake have been temporarily closed to pleasure boat traffic by the State's Department of General Administration.</a:t>
            </a:r>
            <a:r>
              <a:rPr lang="en-US" baseline="30000" dirty="0" smtClean="0">
                <a:hlinkClick r:id="rId3"/>
              </a:rPr>
              <a:t>[25]</a:t>
            </a:r>
            <a:endParaRPr lang="en-US" dirty="0" smtClean="0"/>
          </a:p>
          <a:p>
            <a:r>
              <a:rPr lang="en-US" dirty="0" smtClean="0"/>
              <a:t>In 2010, the </a:t>
            </a:r>
            <a:r>
              <a:rPr lang="en-US" i="1" dirty="0" smtClean="0">
                <a:hlinkClick r:id="rId65" tooltip="Los Angeles Times"/>
              </a:rPr>
              <a:t>Los Angeles Times</a:t>
            </a:r>
            <a:r>
              <a:rPr lang="en-US" dirty="0" smtClean="0"/>
              <a:t> reported that the New Zealand mud snail had infested watersheds in the </a:t>
            </a:r>
            <a:r>
              <a:rPr lang="en-US" dirty="0" smtClean="0">
                <a:hlinkClick r:id="rId66" tooltip="Santa Monica Mountains"/>
              </a:rPr>
              <a:t>Santa Monica Mountains</a:t>
            </a:r>
            <a:r>
              <a:rPr lang="en-US" dirty="0" smtClean="0"/>
              <a:t>, posing serious threats to native species and complicating efforts to improve stream-water quality for the endangered </a:t>
            </a:r>
            <a:r>
              <a:rPr lang="en-US" dirty="0" smtClean="0">
                <a:hlinkClick r:id="rId67" tooltip="Steelhead trout"/>
              </a:rPr>
              <a:t>steelhead trout</a:t>
            </a:r>
            <a:r>
              <a:rPr lang="en-US" dirty="0" smtClean="0"/>
              <a:t>. According to the article, the snails have expanded "from the first confirmed sample in </a:t>
            </a:r>
            <a:r>
              <a:rPr lang="en-US" dirty="0" err="1" smtClean="0"/>
              <a:t>Medea</a:t>
            </a:r>
            <a:r>
              <a:rPr lang="en-US" dirty="0" smtClean="0"/>
              <a:t> Creek in </a:t>
            </a:r>
            <a:r>
              <a:rPr lang="en-US" dirty="0" smtClean="0">
                <a:hlinkClick r:id="rId68" tooltip="Agoura Hills"/>
              </a:rPr>
              <a:t>Agoura Hills</a:t>
            </a:r>
            <a:r>
              <a:rPr lang="en-US" dirty="0" smtClean="0"/>
              <a:t> to nearly 30 other stream sites in four years." Researchers at the Santa Monica Bay Restoration Commission believe that the snails' expansion may have been expedited after the mollusks traveled from stream to stream on the gear of contractors and volunteers.</a:t>
            </a:r>
            <a:r>
              <a:rPr lang="en-US" baseline="30000" dirty="0" smtClean="0">
                <a:hlinkClick r:id="rId3"/>
              </a:rPr>
              <a:t>[26]</a:t>
            </a:r>
            <a:endParaRPr lang="en-US" dirty="0" smtClean="0"/>
          </a:p>
          <a:p>
            <a:r>
              <a:rPr lang="en-US" dirty="0" smtClean="0"/>
              <a:t>As of 21 September 2010 In Colorado, Boulder Creek and Dry Creek have infestations of New Zealand Mud Snails. The snails have been present in Boulder Creek since 2004 and were discovered in Dry Creek in Sept. 2010. Access to both creeks has been closed to help avoid spread of the snails.</a:t>
            </a:r>
          </a:p>
          <a:p>
            <a:r>
              <a:rPr lang="en-US" b="1" dirty="0" smtClean="0"/>
              <a:t>Ecology</a:t>
            </a:r>
          </a:p>
          <a:p>
            <a:r>
              <a:rPr lang="en-US" b="1" dirty="0" smtClean="0"/>
              <a:t>Habitat</a:t>
            </a:r>
          </a:p>
          <a:p>
            <a:r>
              <a:rPr lang="en-US" dirty="0" smtClean="0"/>
              <a:t>The snail tolerates </a:t>
            </a:r>
            <a:r>
              <a:rPr lang="en-US" dirty="0" smtClean="0">
                <a:hlinkClick r:id="rId69" tooltip="Siltation"/>
              </a:rPr>
              <a:t>siltation</a:t>
            </a:r>
            <a:r>
              <a:rPr lang="en-US" dirty="0" smtClean="0"/>
              <a:t>, thrives in disturbed watersheds, and benefits from high nutrient flows allowing for filamentous green algae growth. It occurs amongst </a:t>
            </a:r>
            <a:r>
              <a:rPr lang="en-US" dirty="0" err="1" smtClean="0"/>
              <a:t>macrophytes</a:t>
            </a:r>
            <a:r>
              <a:rPr lang="en-US" dirty="0" smtClean="0"/>
              <a:t> and prefers </a:t>
            </a:r>
            <a:r>
              <a:rPr lang="en-US" dirty="0" smtClean="0">
                <a:hlinkClick r:id="rId70" tooltip="Littoral"/>
              </a:rPr>
              <a:t>littoral</a:t>
            </a:r>
            <a:r>
              <a:rPr lang="en-US" dirty="0" smtClean="0"/>
              <a:t> zones in lakes or slow streams with silt and organic matter substrates, but tolerates high flow environments where it can burrow into the sediment.</a:t>
            </a:r>
            <a:r>
              <a:rPr lang="en-US" baseline="30000" dirty="0" smtClean="0">
                <a:hlinkClick r:id="rId3"/>
              </a:rPr>
              <a:t>[2][5][27][28][29][30][31][32][33][34][35]</a:t>
            </a:r>
            <a:endParaRPr lang="en-US" dirty="0" smtClean="0"/>
          </a:p>
          <a:p>
            <a:r>
              <a:rPr lang="en-US" dirty="0" smtClean="0"/>
              <a:t>In the Great Lakes, the snail reaches densities as high as 5,600 m</a:t>
            </a:r>
            <a:r>
              <a:rPr lang="en-US" baseline="30000" dirty="0" smtClean="0"/>
              <a:t>2</a:t>
            </a:r>
            <a:r>
              <a:rPr lang="en-US" dirty="0" smtClean="0"/>
              <a:t> and is found at depths of 4–45 m on a silt and sand substrate.</a:t>
            </a:r>
            <a:r>
              <a:rPr lang="en-US" baseline="30000" dirty="0" smtClean="0">
                <a:hlinkClick r:id="rId3"/>
              </a:rPr>
              <a:t>[2][4][5]</a:t>
            </a:r>
            <a:endParaRPr lang="en-US" dirty="0" smtClean="0"/>
          </a:p>
          <a:p>
            <a:r>
              <a:rPr lang="en-US" dirty="0" smtClean="0"/>
              <a:t>This species is </a:t>
            </a:r>
            <a:r>
              <a:rPr lang="en-US" dirty="0" err="1" smtClean="0">
                <a:hlinkClick r:id="rId71" tooltip="Euryhaline"/>
              </a:rPr>
              <a:t>euryhaline</a:t>
            </a:r>
            <a:r>
              <a:rPr lang="en-US" dirty="0" smtClean="0"/>
              <a:t>, establishing populations in fresh and </a:t>
            </a:r>
            <a:r>
              <a:rPr lang="en-US" dirty="0" smtClean="0">
                <a:hlinkClick r:id="rId72" tooltip="Brackish water"/>
              </a:rPr>
              <a:t>brackish water</a:t>
            </a:r>
            <a:r>
              <a:rPr lang="en-US" dirty="0" smtClean="0"/>
              <a:t>. The optimal </a:t>
            </a:r>
            <a:r>
              <a:rPr lang="en-US" dirty="0" smtClean="0">
                <a:hlinkClick r:id="rId73" tooltip="Salinity"/>
              </a:rPr>
              <a:t>salinity</a:t>
            </a:r>
            <a:r>
              <a:rPr lang="en-US" dirty="0" smtClean="0"/>
              <a:t> is probably near or below 5 </a:t>
            </a:r>
            <a:r>
              <a:rPr lang="en-US" dirty="0" err="1" smtClean="0">
                <a:hlinkClick r:id="rId74" tooltip="Ppt"/>
              </a:rPr>
              <a:t>ppt</a:t>
            </a:r>
            <a:r>
              <a:rPr lang="en-US" dirty="0" smtClean="0"/>
              <a:t>, but </a:t>
            </a:r>
            <a:r>
              <a:rPr lang="en-US" i="1" dirty="0" err="1" smtClean="0"/>
              <a:t>Potamopyrgus</a:t>
            </a:r>
            <a:r>
              <a:rPr lang="en-US" i="1" dirty="0" smtClean="0"/>
              <a:t> </a:t>
            </a:r>
            <a:r>
              <a:rPr lang="en-US" i="1" dirty="0" err="1" smtClean="0"/>
              <a:t>antipodarum</a:t>
            </a:r>
            <a:r>
              <a:rPr lang="en-US" dirty="0" smtClean="0"/>
              <a:t> is capable of feeding, growing, and reproducing at salinities of 0–15 </a:t>
            </a:r>
            <a:r>
              <a:rPr lang="en-US" dirty="0" err="1" smtClean="0"/>
              <a:t>ppt</a:t>
            </a:r>
            <a:r>
              <a:rPr lang="en-US" dirty="0" smtClean="0"/>
              <a:t> and can tolerate 30–35 </a:t>
            </a:r>
            <a:r>
              <a:rPr lang="en-US" dirty="0" err="1" smtClean="0"/>
              <a:t>ppt</a:t>
            </a:r>
            <a:r>
              <a:rPr lang="en-US" dirty="0" smtClean="0"/>
              <a:t> for short periods of time.</a:t>
            </a:r>
            <a:r>
              <a:rPr lang="en-US" baseline="30000" dirty="0" smtClean="0">
                <a:hlinkClick r:id="rId3"/>
              </a:rPr>
              <a:t>[2][5][36][37][38][39]</a:t>
            </a:r>
            <a:endParaRPr lang="en-US" dirty="0" smtClean="0"/>
          </a:p>
          <a:p>
            <a:r>
              <a:rPr lang="en-US" dirty="0" smtClean="0"/>
              <a:t>It tolerates temperatures of 0–34°C.</a:t>
            </a:r>
            <a:r>
              <a:rPr lang="en-US" baseline="30000" dirty="0" smtClean="0">
                <a:hlinkClick r:id="rId3"/>
              </a:rPr>
              <a:t>[2][5][40]</a:t>
            </a:r>
            <a:endParaRPr lang="en-US" dirty="0" smtClean="0"/>
          </a:p>
          <a:p>
            <a:r>
              <a:rPr lang="en-US" b="1" dirty="0" smtClean="0"/>
              <a:t>Feeding habits</a:t>
            </a:r>
          </a:p>
          <a:p>
            <a:r>
              <a:rPr lang="en-US" i="1" dirty="0" err="1" smtClean="0"/>
              <a:t>Potamopyrgus</a:t>
            </a:r>
            <a:r>
              <a:rPr lang="en-US" i="1" dirty="0" smtClean="0"/>
              <a:t> </a:t>
            </a:r>
            <a:r>
              <a:rPr lang="en-US" i="1" dirty="0" err="1" smtClean="0"/>
              <a:t>antipodarum</a:t>
            </a:r>
            <a:r>
              <a:rPr lang="en-US" dirty="0" smtClean="0"/>
              <a:t> is a nocturnal grazer, feeding on plant and animal </a:t>
            </a:r>
            <a:r>
              <a:rPr lang="en-US" dirty="0" smtClean="0">
                <a:hlinkClick r:id="rId75" tooltip="Detritus"/>
              </a:rPr>
              <a:t>detritus</a:t>
            </a:r>
            <a:r>
              <a:rPr lang="en-US" dirty="0" smtClean="0"/>
              <a:t>, epiphytic and </a:t>
            </a:r>
            <a:r>
              <a:rPr lang="en-US" dirty="0" err="1" smtClean="0"/>
              <a:t>periphytic</a:t>
            </a:r>
            <a:r>
              <a:rPr lang="en-US" dirty="0" smtClean="0"/>
              <a:t> </a:t>
            </a:r>
            <a:r>
              <a:rPr lang="en-US" dirty="0" smtClean="0">
                <a:hlinkClick r:id="rId76" tooltip="Algae"/>
              </a:rPr>
              <a:t>algae</a:t>
            </a:r>
            <a:r>
              <a:rPr lang="en-US" dirty="0" smtClean="0"/>
              <a:t>, sediments and </a:t>
            </a:r>
            <a:r>
              <a:rPr lang="en-US" dirty="0" smtClean="0">
                <a:hlinkClick r:id="rId77" tooltip="Diatom"/>
              </a:rPr>
              <a:t>diatoms</a:t>
            </a:r>
            <a:r>
              <a:rPr lang="en-US" dirty="0" smtClean="0"/>
              <a:t>.</a:t>
            </a:r>
            <a:r>
              <a:rPr lang="en-US" baseline="30000" dirty="0" smtClean="0">
                <a:hlinkClick r:id="rId3"/>
              </a:rPr>
              <a:t>[2][5][41][42][43][44]</a:t>
            </a:r>
            <a:endParaRPr lang="en-US" dirty="0" smtClean="0"/>
          </a:p>
          <a:p>
            <a:r>
              <a:rPr lang="en-US" b="1" dirty="0" smtClean="0"/>
              <a:t>Life cycle</a:t>
            </a:r>
          </a:p>
          <a:p>
            <a:r>
              <a:rPr lang="en-US" i="1" dirty="0" err="1" smtClean="0"/>
              <a:t>Potamopyrgus</a:t>
            </a:r>
            <a:r>
              <a:rPr lang="en-US" i="1" dirty="0" smtClean="0"/>
              <a:t> </a:t>
            </a:r>
            <a:r>
              <a:rPr lang="en-US" i="1" dirty="0" err="1" smtClean="0"/>
              <a:t>antipodarum</a:t>
            </a:r>
            <a:r>
              <a:rPr lang="en-US" dirty="0" smtClean="0"/>
              <a:t> is </a:t>
            </a:r>
            <a:r>
              <a:rPr lang="en-US" dirty="0" smtClean="0">
                <a:hlinkClick r:id="rId78" tooltip="Ovoviviparous"/>
              </a:rPr>
              <a:t>ovoviviparous</a:t>
            </a:r>
            <a:r>
              <a:rPr lang="en-US" dirty="0" smtClean="0"/>
              <a:t> and </a:t>
            </a:r>
            <a:r>
              <a:rPr lang="en-US" dirty="0" err="1" smtClean="0">
                <a:hlinkClick r:id="rId79" tooltip="Parthenogenic"/>
              </a:rPr>
              <a:t>parthenogenic</a:t>
            </a:r>
            <a:r>
              <a:rPr lang="en-US" dirty="0" smtClean="0"/>
              <a:t>. This means that they can reproduce </a:t>
            </a:r>
            <a:r>
              <a:rPr lang="en-US" dirty="0" smtClean="0">
                <a:hlinkClick r:id="rId80" tooltip="Asexual reproduction"/>
              </a:rPr>
              <a:t>asexually</a:t>
            </a:r>
            <a:r>
              <a:rPr lang="en-US" dirty="0" smtClean="0"/>
              <a:t>; females "are born with developing embryos in their reproductive system."</a:t>
            </a:r>
            <a:r>
              <a:rPr lang="en-US" baseline="30000" dirty="0" smtClean="0">
                <a:hlinkClick r:id="rId3"/>
              </a:rPr>
              <a:t>[5][15]</a:t>
            </a:r>
            <a:endParaRPr lang="en-US" dirty="0" smtClean="0"/>
          </a:p>
          <a:p>
            <a:r>
              <a:rPr lang="en-US" dirty="0" smtClean="0"/>
              <a:t>Native populations in New Zealand consist of </a:t>
            </a:r>
            <a:r>
              <a:rPr lang="en-US" dirty="0" smtClean="0">
                <a:hlinkClick r:id="rId81" tooltip="Diploid"/>
              </a:rPr>
              <a:t>diploid</a:t>
            </a:r>
            <a:r>
              <a:rPr lang="en-US" dirty="0" smtClean="0"/>
              <a:t> sexual and </a:t>
            </a:r>
            <a:r>
              <a:rPr lang="en-US" dirty="0" smtClean="0">
                <a:hlinkClick r:id="rId82" tooltip="Triploid"/>
              </a:rPr>
              <a:t>triploid</a:t>
            </a:r>
            <a:r>
              <a:rPr lang="en-US" dirty="0" smtClean="0"/>
              <a:t> </a:t>
            </a:r>
            <a:r>
              <a:rPr lang="en-US" dirty="0" err="1" smtClean="0"/>
              <a:t>parthenogenically</a:t>
            </a:r>
            <a:r>
              <a:rPr lang="en-US" dirty="0" smtClean="0"/>
              <a:t> cloned females, as well as sexually functional males (less than 5% of the total population). All introduced populations in North America are </a:t>
            </a:r>
            <a:r>
              <a:rPr lang="en-US" dirty="0" err="1" smtClean="0"/>
              <a:t>clonal</a:t>
            </a:r>
            <a:r>
              <a:rPr lang="en-US" dirty="0" smtClean="0"/>
              <a:t>, consisting of genetically identical females.</a:t>
            </a:r>
            <a:r>
              <a:rPr lang="en-US" baseline="30000" dirty="0" smtClean="0">
                <a:hlinkClick r:id="rId3"/>
              </a:rPr>
              <a:t>[5]</a:t>
            </a:r>
            <a:endParaRPr lang="en-US" dirty="0" smtClean="0"/>
          </a:p>
          <a:p>
            <a:r>
              <a:rPr lang="en-US" dirty="0" smtClean="0"/>
              <a:t>Each female can produce between 20 and 120 </a:t>
            </a:r>
            <a:r>
              <a:rPr lang="en-US" dirty="0" smtClean="0">
                <a:hlinkClick r:id="rId83" tooltip="Embryo"/>
              </a:rPr>
              <a:t>embryos</a:t>
            </a:r>
            <a:r>
              <a:rPr lang="en-US" dirty="0" smtClean="0"/>
              <a:t>.</a:t>
            </a:r>
            <a:r>
              <a:rPr lang="en-US" baseline="30000" dirty="0" smtClean="0">
                <a:hlinkClick r:id="rId3"/>
              </a:rPr>
              <a:t>[16]</a:t>
            </a:r>
            <a:r>
              <a:rPr lang="en-US" dirty="0" smtClean="0"/>
              <a:t> The snail produces approximately 230 young per year. Reproduction occurs in spring and summer, and the life cycle is annual.</a:t>
            </a:r>
            <a:r>
              <a:rPr lang="en-US" baseline="30000" dirty="0" smtClean="0">
                <a:hlinkClick r:id="rId3"/>
              </a:rPr>
              <a:t>[2][5][6][39][45][46]</a:t>
            </a:r>
            <a:endParaRPr lang="en-US" dirty="0" smtClean="0"/>
          </a:p>
          <a:p>
            <a:r>
              <a:rPr lang="en-US" dirty="0" smtClean="0"/>
              <a:t>The rapid reproduction rate of the snail has caused the numbers of individuals to increase rapidly in new environments. The highest concentration of New Zealand mud snails ever reported was in </a:t>
            </a:r>
            <a:r>
              <a:rPr lang="en-US" dirty="0" smtClean="0">
                <a:hlinkClick r:id="rId84" tooltip="Lake Zurich"/>
              </a:rPr>
              <a:t>Lake Zurich</a:t>
            </a:r>
            <a:r>
              <a:rPr lang="en-US" dirty="0" smtClean="0"/>
              <a:t>, </a:t>
            </a:r>
            <a:r>
              <a:rPr lang="en-US" dirty="0" smtClean="0">
                <a:hlinkClick r:id="rId85" tooltip="Switzerland"/>
              </a:rPr>
              <a:t>Switzerland</a:t>
            </a:r>
            <a:r>
              <a:rPr lang="en-US" dirty="0" smtClean="0"/>
              <a:t>, where the species colonized the entire lake within seven years to a density of 800,000 per m².</a:t>
            </a:r>
            <a:r>
              <a:rPr lang="en-US" baseline="30000" dirty="0" smtClean="0">
                <a:hlinkClick r:id="rId3"/>
              </a:rPr>
              <a:t>[5][47]</a:t>
            </a:r>
            <a:endParaRPr lang="en-US" dirty="0" smtClean="0"/>
          </a:p>
          <a:p>
            <a:r>
              <a:rPr lang="en-US" b="1" dirty="0" smtClean="0"/>
              <a:t>Parasites</a:t>
            </a:r>
          </a:p>
          <a:p>
            <a:r>
              <a:rPr lang="en-US" dirty="0" smtClean="0"/>
              <a:t>In their native habitat, the snails pose no problem because of a </a:t>
            </a:r>
            <a:r>
              <a:rPr lang="en-US" dirty="0" err="1" smtClean="0">
                <a:hlinkClick r:id="rId86" tooltip="Trematoda"/>
              </a:rPr>
              <a:t>trematode</a:t>
            </a:r>
            <a:r>
              <a:rPr lang="en-US" dirty="0" smtClean="0"/>
              <a:t> parasite which sterilizes many snails, keeping the populations to a manageable size. However they have become an invasive pest species elsewhere in the world in the absence of these parasites.</a:t>
            </a:r>
            <a:r>
              <a:rPr lang="en-US" baseline="30000" dirty="0" smtClean="0">
                <a:hlinkClick r:id="rId3"/>
              </a:rPr>
              <a:t>[5]</a:t>
            </a:r>
            <a:endParaRPr lang="en-US" dirty="0" smtClean="0"/>
          </a:p>
          <a:p>
            <a:r>
              <a:rPr lang="en-US" dirty="0" smtClean="0"/>
              <a:t>The parasites of this species include at least 11 species of </a:t>
            </a:r>
            <a:r>
              <a:rPr lang="en-US" dirty="0" err="1" smtClean="0"/>
              <a:t>Trematoda</a:t>
            </a:r>
            <a:r>
              <a:rPr lang="en-US" dirty="0" smtClean="0"/>
              <a:t>.</a:t>
            </a:r>
            <a:r>
              <a:rPr lang="en-US" baseline="30000" dirty="0" smtClean="0">
                <a:hlinkClick r:id="rId3"/>
              </a:rPr>
              <a:t>[5][48]</a:t>
            </a:r>
            <a:endParaRPr lang="en-US" dirty="0" smtClean="0"/>
          </a:p>
          <a:p>
            <a:r>
              <a:rPr lang="en-US" dirty="0" smtClean="0"/>
              <a:t>Common parasites of this snail include </a:t>
            </a:r>
            <a:r>
              <a:rPr lang="en-US" dirty="0" err="1" smtClean="0"/>
              <a:t>trematodes</a:t>
            </a:r>
            <a:r>
              <a:rPr lang="en-US" dirty="0" smtClean="0"/>
              <a:t> of the genus </a:t>
            </a:r>
            <a:r>
              <a:rPr lang="en-US" i="1" dirty="0" err="1" smtClean="0">
                <a:hlinkClick r:id="rId87" tooltip="Microphallus"/>
              </a:rPr>
              <a:t>Microphallus</a:t>
            </a:r>
            <a:r>
              <a:rPr lang="en-US" dirty="0" smtClean="0"/>
              <a:t>.</a:t>
            </a:r>
            <a:r>
              <a:rPr lang="en-US" baseline="30000" dirty="0" smtClean="0">
                <a:hlinkClick r:id="rId3"/>
              </a:rPr>
              <a:t>[5][49][50]</a:t>
            </a:r>
            <a:endParaRPr lang="en-US" dirty="0" smtClean="0"/>
          </a:p>
          <a:p>
            <a:r>
              <a:rPr lang="en-US" b="1" dirty="0" smtClean="0"/>
              <a:t>Other </a:t>
            </a:r>
            <a:r>
              <a:rPr lang="en-US" b="1" dirty="0" err="1" smtClean="0"/>
              <a:t>interspecific</a:t>
            </a:r>
            <a:r>
              <a:rPr lang="en-US" b="1" dirty="0" smtClean="0"/>
              <a:t> relationship</a:t>
            </a:r>
          </a:p>
          <a:p>
            <a:r>
              <a:rPr lang="en-US" i="1" dirty="0" err="1" smtClean="0"/>
              <a:t>Potamopyrgus</a:t>
            </a:r>
            <a:r>
              <a:rPr lang="en-US" i="1" dirty="0" smtClean="0"/>
              <a:t> </a:t>
            </a:r>
            <a:r>
              <a:rPr lang="en-US" i="1" dirty="0" err="1" smtClean="0"/>
              <a:t>antipodarum</a:t>
            </a:r>
            <a:r>
              <a:rPr lang="en-US" dirty="0" smtClean="0"/>
              <a:t> can survive passage through the </a:t>
            </a:r>
            <a:r>
              <a:rPr lang="en-US" dirty="0" smtClean="0">
                <a:hlinkClick r:id="rId88" tooltip="Gut (zoology)"/>
              </a:rPr>
              <a:t>guts</a:t>
            </a:r>
            <a:r>
              <a:rPr lang="en-US" dirty="0" smtClean="0"/>
              <a:t> of fish and birds and may be transported by these animals.</a:t>
            </a:r>
            <a:r>
              <a:rPr lang="en-US" baseline="30000" dirty="0" smtClean="0">
                <a:hlinkClick r:id="rId3"/>
              </a:rPr>
              <a:t>[51]</a:t>
            </a:r>
            <a:endParaRPr lang="en-US" dirty="0" smtClean="0"/>
          </a:p>
          <a:p>
            <a:r>
              <a:rPr lang="en-US" dirty="0" smtClean="0"/>
              <a:t>It can also float by itself or on mats of </a:t>
            </a:r>
            <a:r>
              <a:rPr lang="en-US" i="1" dirty="0" err="1" smtClean="0">
                <a:hlinkClick r:id="rId89" tooltip="Cladophora"/>
              </a:rPr>
              <a:t>Cladophora</a:t>
            </a:r>
            <a:r>
              <a:rPr lang="en-US" dirty="0" smtClean="0"/>
              <a:t> spp., and move 60 m upstream in 3 months through positive </a:t>
            </a:r>
            <a:r>
              <a:rPr lang="en-US" dirty="0" err="1" smtClean="0"/>
              <a:t>rheotactic</a:t>
            </a:r>
            <a:r>
              <a:rPr lang="en-US" dirty="0" smtClean="0"/>
              <a:t> behavior.</a:t>
            </a:r>
            <a:r>
              <a:rPr lang="en-US" baseline="30000" dirty="0" smtClean="0">
                <a:hlinkClick r:id="rId3"/>
              </a:rPr>
              <a:t>[2]</a:t>
            </a:r>
            <a:r>
              <a:rPr lang="en-US" dirty="0" smtClean="0"/>
              <a:t> It can respond to chemical stimuli in the water, including the odor of predatory fish, which causes it to migrate to the undersides of rocks to avoid predation.</a:t>
            </a:r>
            <a:r>
              <a:rPr lang="en-US" baseline="30000" dirty="0" smtClean="0">
                <a:hlinkClick r:id="rId3"/>
              </a:rPr>
              <a:t>[5][52]</a:t>
            </a:r>
            <a:endParaRPr lang="en-US" dirty="0" smtClean="0"/>
          </a:p>
          <a:p>
            <a:r>
              <a:rPr lang="en-US" b="1" dirty="0" smtClean="0"/>
              <a:t>References</a:t>
            </a:r>
          </a:p>
          <a:p>
            <a:r>
              <a:rPr lang="en-US" dirty="0" smtClean="0"/>
              <a:t>This article incorporates public domain text (a </a:t>
            </a:r>
            <a:r>
              <a:rPr lang="en-US" dirty="0" smtClean="0">
                <a:hlinkClick r:id="rId90" tooltip="Public domain"/>
              </a:rPr>
              <a:t>public domain</a:t>
            </a:r>
            <a:r>
              <a:rPr lang="en-US" dirty="0" smtClean="0"/>
              <a:t> </a:t>
            </a:r>
            <a:r>
              <a:rPr lang="en-US" dirty="0" smtClean="0">
                <a:hlinkClick r:id="rId91" tooltip="Work of the United States Government"/>
              </a:rPr>
              <a:t>work of the United States Government</a:t>
            </a:r>
            <a:r>
              <a:rPr lang="en-US" dirty="0" smtClean="0"/>
              <a:t>) from the reference.</a:t>
            </a:r>
            <a:r>
              <a:rPr lang="en-US" baseline="30000" dirty="0" smtClean="0">
                <a:hlinkClick r:id="rId3"/>
              </a:rPr>
              <a:t>[5]</a:t>
            </a:r>
            <a:endParaRPr lang="en-US" dirty="0" smtClean="0"/>
          </a:p>
          <a:p>
            <a:r>
              <a:rPr lang="en-US" dirty="0" smtClean="0"/>
              <a:t>^ </a:t>
            </a:r>
            <a:r>
              <a:rPr lang="en-US" b="1" i="1" baseline="30000" dirty="0" smtClean="0">
                <a:hlinkClick r:id="rId3"/>
              </a:rPr>
              <a:t>a</a:t>
            </a:r>
            <a:r>
              <a:rPr lang="en-US" dirty="0" smtClean="0"/>
              <a:t> </a:t>
            </a:r>
            <a:r>
              <a:rPr lang="en-US" b="1" i="1" baseline="30000" dirty="0" smtClean="0">
                <a:hlinkClick r:id="rId3"/>
              </a:rPr>
              <a:t>b</a:t>
            </a:r>
            <a:r>
              <a:rPr lang="en-US" dirty="0" smtClean="0"/>
              <a:t> </a:t>
            </a:r>
            <a:r>
              <a:rPr lang="en-US" dirty="0" err="1" smtClean="0"/>
              <a:t>Dieffenbach</a:t>
            </a:r>
            <a:r>
              <a:rPr lang="en-US" dirty="0" smtClean="0"/>
              <a:t>, E. 1843. </a:t>
            </a:r>
            <a:r>
              <a:rPr lang="en-US" i="1" dirty="0" smtClean="0">
                <a:hlinkClick r:id="rId92"/>
              </a:rPr>
              <a:t>Travels in New Zealand; with contributions to the geography, geology, botany, and natural history of that country</a:t>
            </a:r>
            <a:r>
              <a:rPr lang="en-US" dirty="0" smtClean="0"/>
              <a:t>. In two volumes - Vol. II. - pp. </a:t>
            </a:r>
            <a:r>
              <a:rPr lang="en-US" dirty="0" err="1" smtClean="0"/>
              <a:t>i</a:t>
            </a:r>
            <a:r>
              <a:rPr lang="en-US" dirty="0" smtClean="0"/>
              <a:t>-iv [= 1-4], 1-396, pl. [1]. London. (Murray), page 241.</a:t>
            </a:r>
          </a:p>
          <a:p>
            <a:r>
              <a:rPr lang="en-US" dirty="0" smtClean="0"/>
              <a:t>^ </a:t>
            </a:r>
            <a:r>
              <a:rPr lang="en-US" b="1" i="1" baseline="30000" dirty="0" smtClean="0">
                <a:hlinkClick r:id="rId3"/>
              </a:rPr>
              <a:t>a</a:t>
            </a:r>
            <a:r>
              <a:rPr lang="en-US" dirty="0" smtClean="0"/>
              <a:t> </a:t>
            </a:r>
            <a:r>
              <a:rPr lang="en-US" b="1" i="1" baseline="30000" dirty="0" smtClean="0">
                <a:hlinkClick r:id="rId3"/>
              </a:rPr>
              <a:t>b</a:t>
            </a:r>
            <a:r>
              <a:rPr lang="en-US" dirty="0" smtClean="0"/>
              <a:t> </a:t>
            </a:r>
            <a:r>
              <a:rPr lang="en-US" b="1" i="1" baseline="30000" dirty="0" smtClean="0">
                <a:hlinkClick r:id="rId3"/>
              </a:rPr>
              <a:t>c</a:t>
            </a:r>
            <a:r>
              <a:rPr lang="en-US" dirty="0" smtClean="0"/>
              <a:t> </a:t>
            </a:r>
            <a:r>
              <a:rPr lang="en-US" b="1" i="1" baseline="30000" dirty="0" smtClean="0">
                <a:hlinkClick r:id="rId3"/>
              </a:rPr>
              <a:t>d</a:t>
            </a:r>
            <a:r>
              <a:rPr lang="en-US" dirty="0" smtClean="0"/>
              <a:t> </a:t>
            </a:r>
            <a:r>
              <a:rPr lang="en-US" b="1" i="1" baseline="30000" dirty="0" smtClean="0">
                <a:hlinkClick r:id="rId3"/>
              </a:rPr>
              <a:t>e</a:t>
            </a:r>
            <a:r>
              <a:rPr lang="en-US" dirty="0" smtClean="0"/>
              <a:t> </a:t>
            </a:r>
            <a:r>
              <a:rPr lang="en-US" b="1" i="1" baseline="30000" dirty="0" smtClean="0">
                <a:hlinkClick r:id="rId3"/>
              </a:rPr>
              <a:t>f</a:t>
            </a:r>
            <a:r>
              <a:rPr lang="en-US" dirty="0" smtClean="0"/>
              <a:t> </a:t>
            </a:r>
            <a:r>
              <a:rPr lang="en-US" b="1" i="1" baseline="30000" dirty="0" smtClean="0">
                <a:hlinkClick r:id="rId3"/>
              </a:rPr>
              <a:t>g</a:t>
            </a:r>
            <a:r>
              <a:rPr lang="en-US" dirty="0" smtClean="0"/>
              <a:t> </a:t>
            </a:r>
            <a:r>
              <a:rPr lang="en-US" b="1" i="1" baseline="30000" dirty="0" smtClean="0">
                <a:hlinkClick r:id="rId3"/>
              </a:rPr>
              <a:t>h</a:t>
            </a:r>
            <a:r>
              <a:rPr lang="en-US" dirty="0" smtClean="0"/>
              <a:t> </a:t>
            </a:r>
            <a:r>
              <a:rPr lang="en-US" b="1" i="1" baseline="30000" dirty="0" err="1" smtClean="0">
                <a:hlinkClick r:id="rId3"/>
              </a:rPr>
              <a:t>i</a:t>
            </a:r>
            <a:r>
              <a:rPr lang="en-US" dirty="0" smtClean="0"/>
              <a:t> </a:t>
            </a:r>
            <a:r>
              <a:rPr lang="en-US" dirty="0" err="1" smtClean="0"/>
              <a:t>Zaranko</a:t>
            </a:r>
            <a:r>
              <a:rPr lang="en-US" dirty="0" smtClean="0"/>
              <a:t>, D. T., D. G. </a:t>
            </a:r>
            <a:r>
              <a:rPr lang="en-US" dirty="0" err="1" smtClean="0"/>
              <a:t>Farara</a:t>
            </a:r>
            <a:r>
              <a:rPr lang="en-US" dirty="0" smtClean="0"/>
              <a:t> and F. G. Thompson. 1997. </a:t>
            </a:r>
            <a:r>
              <a:rPr lang="en-US" i="1" dirty="0" smtClean="0"/>
              <a:t>Another exotic mollusk in the Laurentian Great Lakes: the New Zealand native </a:t>
            </a:r>
            <a:r>
              <a:rPr lang="en-US" i="1" dirty="0" err="1" smtClean="0"/>
              <a:t>Potamopyrgus</a:t>
            </a:r>
            <a:r>
              <a:rPr lang="en-US" i="1" dirty="0" smtClean="0"/>
              <a:t> </a:t>
            </a:r>
            <a:r>
              <a:rPr lang="en-US" i="1" dirty="0" err="1" smtClean="0"/>
              <a:t>antipodarum</a:t>
            </a:r>
            <a:r>
              <a:rPr lang="en-US" i="1" dirty="0" smtClean="0"/>
              <a:t> (Gray 1843) (</a:t>
            </a:r>
            <a:r>
              <a:rPr lang="en-US" i="1" dirty="0" err="1" smtClean="0"/>
              <a:t>Gastropoda</a:t>
            </a:r>
            <a:r>
              <a:rPr lang="en-US" i="1" dirty="0" smtClean="0"/>
              <a:t>, </a:t>
            </a:r>
            <a:r>
              <a:rPr lang="en-US" i="1" dirty="0" err="1" smtClean="0"/>
              <a:t>Hydrobiidae</a:t>
            </a:r>
            <a:r>
              <a:rPr lang="en-US" i="1" dirty="0" smtClean="0"/>
              <a:t>)</a:t>
            </a:r>
            <a:r>
              <a:rPr lang="en-US" dirty="0" smtClean="0"/>
              <a:t>.</a:t>
            </a:r>
          </a:p>
          <a:p>
            <a:r>
              <a:rPr lang="en-US" b="1" dirty="0" smtClean="0">
                <a:hlinkClick r:id="rId3"/>
              </a:rPr>
              <a:t>^</a:t>
            </a:r>
            <a:r>
              <a:rPr lang="en-US" dirty="0" smtClean="0"/>
              <a:t> </a:t>
            </a:r>
            <a:r>
              <a:rPr lang="en-US" dirty="0" err="1" smtClean="0"/>
              <a:t>Holomuzki</a:t>
            </a:r>
            <a:r>
              <a:rPr lang="en-US" dirty="0" smtClean="0"/>
              <a:t>, J. R. and B. J. F. Biggs. 2006. </a:t>
            </a:r>
            <a:r>
              <a:rPr lang="en-US" i="1" dirty="0" smtClean="0"/>
              <a:t>Habitat–specific variation and performance trade–offs in shell armature of New Zealand </a:t>
            </a:r>
            <a:r>
              <a:rPr lang="en-US" i="1" dirty="0" err="1" smtClean="0"/>
              <a:t>mudsnails</a:t>
            </a:r>
            <a:r>
              <a:rPr lang="en-US" dirty="0" smtClean="0"/>
              <a:t>. Ecology 87(4):1038–1047.</a:t>
            </a:r>
          </a:p>
          <a:p>
            <a:r>
              <a:rPr lang="en-US" dirty="0" smtClean="0"/>
              <a:t>^ </a:t>
            </a:r>
            <a:r>
              <a:rPr lang="en-US" b="1" i="1" baseline="30000" dirty="0" smtClean="0">
                <a:hlinkClick r:id="rId3"/>
              </a:rPr>
              <a:t>a</a:t>
            </a:r>
            <a:r>
              <a:rPr lang="en-US" dirty="0" smtClean="0"/>
              <a:t> </a:t>
            </a:r>
            <a:r>
              <a:rPr lang="en-US" b="1" i="1" baseline="30000" dirty="0" smtClean="0">
                <a:hlinkClick r:id="rId3"/>
              </a:rPr>
              <a:t>b</a:t>
            </a:r>
            <a:r>
              <a:rPr lang="en-US" dirty="0" smtClean="0"/>
              <a:t> </a:t>
            </a:r>
            <a:r>
              <a:rPr lang="en-US" b="1" i="1" baseline="30000" dirty="0" smtClean="0">
                <a:hlinkClick r:id="rId3"/>
              </a:rPr>
              <a:t>c</a:t>
            </a:r>
            <a:r>
              <a:rPr lang="en-US" dirty="0" smtClean="0"/>
              <a:t> </a:t>
            </a:r>
            <a:r>
              <a:rPr lang="en-US" dirty="0" err="1" smtClean="0"/>
              <a:t>Levri</a:t>
            </a:r>
            <a:r>
              <a:rPr lang="en-US" dirty="0" smtClean="0"/>
              <a:t>, E.P., A.A. Kelly and E. Love. 2007. </a:t>
            </a:r>
            <a:r>
              <a:rPr lang="en-US" i="1" dirty="0" smtClean="0"/>
              <a:t>The invasive New Zealand mud snail (</a:t>
            </a:r>
            <a:r>
              <a:rPr lang="en-US" i="1" dirty="0" err="1" smtClean="0"/>
              <a:t>Potamopyrgus</a:t>
            </a:r>
            <a:r>
              <a:rPr lang="en-US" i="1" dirty="0" smtClean="0"/>
              <a:t> </a:t>
            </a:r>
            <a:r>
              <a:rPr lang="en-US" i="1" dirty="0" err="1" smtClean="0"/>
              <a:t>antipodarum</a:t>
            </a:r>
            <a:r>
              <a:rPr lang="en-US" i="1" dirty="0" smtClean="0"/>
              <a:t>) in Lake Erie</a:t>
            </a:r>
            <a:r>
              <a:rPr lang="en-US" dirty="0" smtClean="0"/>
              <a:t>. Journal of Great Lakes Research 33: 1–6.</a:t>
            </a:r>
          </a:p>
          <a:p>
            <a:r>
              <a:rPr lang="en-US" dirty="0" smtClean="0"/>
              <a:t>^ </a:t>
            </a:r>
            <a:r>
              <a:rPr lang="en-US" b="1" i="1" baseline="30000" dirty="0" smtClean="0">
                <a:hlinkClick r:id="rId3"/>
              </a:rPr>
              <a:t>a</a:t>
            </a:r>
            <a:r>
              <a:rPr lang="en-US" dirty="0" smtClean="0"/>
              <a:t> </a:t>
            </a:r>
            <a:r>
              <a:rPr lang="en-US" b="1" i="1" baseline="30000" dirty="0" smtClean="0">
                <a:hlinkClick r:id="rId3"/>
              </a:rPr>
              <a:t>b</a:t>
            </a:r>
            <a:r>
              <a:rPr lang="en-US" dirty="0" smtClean="0"/>
              <a:t> </a:t>
            </a:r>
            <a:r>
              <a:rPr lang="en-US" b="1" i="1" baseline="30000" dirty="0" smtClean="0">
                <a:hlinkClick r:id="rId3"/>
              </a:rPr>
              <a:t>c</a:t>
            </a:r>
            <a:r>
              <a:rPr lang="en-US" dirty="0" smtClean="0"/>
              <a:t> </a:t>
            </a:r>
            <a:r>
              <a:rPr lang="en-US" b="1" i="1" baseline="30000" dirty="0" smtClean="0">
                <a:hlinkClick r:id="rId3"/>
              </a:rPr>
              <a:t>d</a:t>
            </a:r>
            <a:r>
              <a:rPr lang="en-US" dirty="0" smtClean="0"/>
              <a:t> </a:t>
            </a:r>
            <a:r>
              <a:rPr lang="en-US" b="1" i="1" baseline="30000" dirty="0" smtClean="0">
                <a:hlinkClick r:id="rId3"/>
              </a:rPr>
              <a:t>e</a:t>
            </a:r>
            <a:r>
              <a:rPr lang="en-US" dirty="0" smtClean="0"/>
              <a:t> </a:t>
            </a:r>
            <a:r>
              <a:rPr lang="en-US" b="1" i="1" baseline="30000" dirty="0" smtClean="0">
                <a:hlinkClick r:id="rId3"/>
              </a:rPr>
              <a:t>f</a:t>
            </a:r>
            <a:r>
              <a:rPr lang="en-US" dirty="0" smtClean="0"/>
              <a:t> </a:t>
            </a:r>
            <a:r>
              <a:rPr lang="en-US" b="1" i="1" baseline="30000" dirty="0" smtClean="0">
                <a:hlinkClick r:id="rId3"/>
              </a:rPr>
              <a:t>g</a:t>
            </a:r>
            <a:r>
              <a:rPr lang="en-US" dirty="0" smtClean="0"/>
              <a:t> </a:t>
            </a:r>
            <a:r>
              <a:rPr lang="en-US" b="1" i="1" baseline="30000" dirty="0" smtClean="0">
                <a:hlinkClick r:id="rId3"/>
              </a:rPr>
              <a:t>h</a:t>
            </a:r>
            <a:r>
              <a:rPr lang="en-US" dirty="0" smtClean="0"/>
              <a:t> </a:t>
            </a:r>
            <a:r>
              <a:rPr lang="en-US" b="1" i="1" baseline="30000" dirty="0" err="1" smtClean="0">
                <a:hlinkClick r:id="rId3"/>
              </a:rPr>
              <a:t>i</a:t>
            </a:r>
            <a:r>
              <a:rPr lang="en-US" dirty="0" smtClean="0"/>
              <a:t> </a:t>
            </a:r>
            <a:r>
              <a:rPr lang="en-US" b="1" i="1" baseline="30000" dirty="0" smtClean="0">
                <a:hlinkClick r:id="rId3"/>
              </a:rPr>
              <a:t>j</a:t>
            </a:r>
            <a:r>
              <a:rPr lang="en-US" dirty="0" smtClean="0"/>
              <a:t> </a:t>
            </a:r>
            <a:r>
              <a:rPr lang="en-US" b="1" i="1" baseline="30000" dirty="0" smtClean="0">
                <a:hlinkClick r:id="rId3"/>
              </a:rPr>
              <a:t>k</a:t>
            </a:r>
            <a:r>
              <a:rPr lang="en-US" dirty="0" smtClean="0"/>
              <a:t> </a:t>
            </a:r>
            <a:r>
              <a:rPr lang="en-US" b="1" i="1" baseline="30000" dirty="0" smtClean="0">
                <a:hlinkClick r:id="rId3"/>
              </a:rPr>
              <a:t>l</a:t>
            </a:r>
            <a:r>
              <a:rPr lang="en-US" dirty="0" smtClean="0"/>
              <a:t> </a:t>
            </a:r>
            <a:r>
              <a:rPr lang="en-US" b="1" i="1" baseline="30000" dirty="0" smtClean="0">
                <a:hlinkClick r:id="rId3"/>
              </a:rPr>
              <a:t>m</a:t>
            </a:r>
            <a:r>
              <a:rPr lang="en-US" dirty="0" smtClean="0"/>
              <a:t> </a:t>
            </a:r>
            <a:r>
              <a:rPr lang="en-US" b="1" i="1" baseline="30000" dirty="0" smtClean="0">
                <a:hlinkClick r:id="rId3"/>
              </a:rPr>
              <a:t>n</a:t>
            </a:r>
            <a:r>
              <a:rPr lang="en-US" dirty="0" smtClean="0"/>
              <a:t> </a:t>
            </a:r>
            <a:r>
              <a:rPr lang="en-US" b="1" i="1" baseline="30000" dirty="0" smtClean="0">
                <a:hlinkClick r:id="rId3"/>
              </a:rPr>
              <a:t>o</a:t>
            </a:r>
            <a:r>
              <a:rPr lang="en-US" dirty="0" smtClean="0"/>
              <a:t> </a:t>
            </a:r>
            <a:r>
              <a:rPr lang="en-US" b="1" i="1" baseline="30000" dirty="0" smtClean="0">
                <a:hlinkClick r:id="rId3"/>
              </a:rPr>
              <a:t>p</a:t>
            </a:r>
            <a:r>
              <a:rPr lang="en-US" dirty="0" smtClean="0"/>
              <a:t> Benson, A. J. and R. M. </a:t>
            </a:r>
            <a:r>
              <a:rPr lang="en-US" dirty="0" err="1" smtClean="0"/>
              <a:t>Kipp</a:t>
            </a:r>
            <a:r>
              <a:rPr lang="en-US" dirty="0" smtClean="0"/>
              <a:t>. 2008. </a:t>
            </a:r>
            <a:r>
              <a:rPr lang="en-US" i="1" dirty="0" err="1" smtClean="0"/>
              <a:t>Potamopyrgus</a:t>
            </a:r>
            <a:r>
              <a:rPr lang="en-US" i="1" dirty="0" smtClean="0"/>
              <a:t> </a:t>
            </a:r>
            <a:r>
              <a:rPr lang="en-US" i="1" dirty="0" err="1" smtClean="0"/>
              <a:t>antipodarum</a:t>
            </a:r>
            <a:r>
              <a:rPr lang="en-US" dirty="0" smtClean="0"/>
              <a:t>. </a:t>
            </a:r>
            <a:r>
              <a:rPr lang="en-US" dirty="0" smtClean="0">
                <a:hlinkClick r:id="rId93" tooltip="United States Geological Survey"/>
              </a:rPr>
              <a:t>USGS</a:t>
            </a:r>
            <a:r>
              <a:rPr lang="en-US" dirty="0" smtClean="0"/>
              <a:t> </a:t>
            </a:r>
            <a:r>
              <a:rPr lang="en-US" dirty="0" err="1" smtClean="0"/>
              <a:t>Nonindigenous</a:t>
            </a:r>
            <a:r>
              <a:rPr lang="en-US" dirty="0" smtClean="0"/>
              <a:t> Aquatic Species Database, Gainesville, FL. &lt;</a:t>
            </a:r>
            <a:r>
              <a:rPr lang="en-US" dirty="0" smtClean="0">
                <a:hlinkClick r:id="rId94"/>
              </a:rPr>
              <a:t>http://nas.er.usgs.gov/queries/FactSheet.asp?speciesID=1008</a:t>
            </a:r>
            <a:r>
              <a:rPr lang="en-US" dirty="0" smtClean="0"/>
              <a:t>&gt; Revision Date: 1/22/2008</a:t>
            </a:r>
          </a:p>
          <a:p>
            <a:r>
              <a:rPr lang="en-US" dirty="0" smtClean="0"/>
              <a:t>^ </a:t>
            </a:r>
            <a:r>
              <a:rPr lang="en-US" b="1" i="1" baseline="30000" dirty="0" smtClean="0">
                <a:hlinkClick r:id="rId3"/>
              </a:rPr>
              <a:t>a</a:t>
            </a:r>
            <a:r>
              <a:rPr lang="en-US" dirty="0" smtClean="0"/>
              <a:t> </a:t>
            </a:r>
            <a:r>
              <a:rPr lang="en-US" b="1" i="1" baseline="30000" dirty="0" smtClean="0">
                <a:hlinkClick r:id="rId3"/>
              </a:rPr>
              <a:t>b</a:t>
            </a:r>
            <a:r>
              <a:rPr lang="en-US" dirty="0" smtClean="0"/>
              <a:t> Hall, R. O. Jr., J. L. Tank and M. F. </a:t>
            </a:r>
            <a:r>
              <a:rPr lang="en-US" dirty="0" err="1" smtClean="0"/>
              <a:t>Dybdahl</a:t>
            </a:r>
            <a:r>
              <a:rPr lang="en-US" dirty="0" smtClean="0"/>
              <a:t>. 2003. Exotic snails dominate nitrogen and carbon cycling in a highly productive stream. Frontiers in Ecology and the Environment 1(8):407–411.</a:t>
            </a:r>
          </a:p>
          <a:p>
            <a:r>
              <a:rPr lang="en-US" dirty="0" smtClean="0"/>
              <a:t>^ </a:t>
            </a:r>
            <a:r>
              <a:rPr lang="en-US" b="1" i="1" baseline="30000" dirty="0" smtClean="0">
                <a:hlinkClick r:id="rId3"/>
              </a:rPr>
              <a:t>a</a:t>
            </a:r>
            <a:r>
              <a:rPr lang="en-US" dirty="0" smtClean="0"/>
              <a:t> </a:t>
            </a:r>
            <a:r>
              <a:rPr lang="en-US" b="1" i="1" baseline="30000" dirty="0" smtClean="0">
                <a:hlinkClick r:id="rId3"/>
              </a:rPr>
              <a:t>b</a:t>
            </a:r>
            <a:r>
              <a:rPr lang="en-US" dirty="0" smtClean="0"/>
              <a:t> </a:t>
            </a:r>
            <a:r>
              <a:rPr lang="en-US" i="1" dirty="0" smtClean="0"/>
              <a:t>Timothy M. Davidson, Valance E. F. </a:t>
            </a:r>
            <a:r>
              <a:rPr lang="en-US" i="1" dirty="0" err="1" smtClean="0"/>
              <a:t>Brenneis</a:t>
            </a:r>
            <a:r>
              <a:rPr lang="en-US" i="1" dirty="0" smtClean="0"/>
              <a:t>, Catherine de Rivera, Robyn </a:t>
            </a:r>
            <a:r>
              <a:rPr lang="en-US" i="1" dirty="0" err="1" smtClean="0"/>
              <a:t>Draheim</a:t>
            </a:r>
            <a:r>
              <a:rPr lang="en-US" i="1" dirty="0" smtClean="0"/>
              <a:t> &amp; Graham E. Gillespie. </a:t>
            </a:r>
            <a:r>
              <a:rPr lang="en-US" i="1" dirty="0" smtClean="0">
                <a:hlinkClick r:id="rId95"/>
              </a:rPr>
              <a:t>Northern range expansion and coastal occurrences of the New Zealand mud snail </a:t>
            </a:r>
            <a:r>
              <a:rPr lang="en-US" i="1" dirty="0" err="1" smtClean="0">
                <a:hlinkClick r:id="rId95"/>
              </a:rPr>
              <a:t>Potamopyrgus</a:t>
            </a:r>
            <a:r>
              <a:rPr lang="en-US" i="1" dirty="0" smtClean="0">
                <a:hlinkClick r:id="rId95"/>
              </a:rPr>
              <a:t> </a:t>
            </a:r>
            <a:r>
              <a:rPr lang="en-US" i="1" dirty="0" err="1" smtClean="0">
                <a:hlinkClick r:id="rId95"/>
              </a:rPr>
              <a:t>antipodarum</a:t>
            </a:r>
            <a:r>
              <a:rPr lang="en-US" i="1" dirty="0" smtClean="0">
                <a:hlinkClick r:id="rId95"/>
              </a:rPr>
              <a:t> (Gray, 1843) in the northeast Pacific</a:t>
            </a:r>
            <a:r>
              <a:rPr lang="en-US" dirty="0" smtClean="0"/>
              <a:t> Aquatic Invasions (2008) Volume 3, Issue 3: 349-353.</a:t>
            </a:r>
          </a:p>
          <a:p>
            <a:r>
              <a:rPr lang="en-US" b="1" dirty="0" smtClean="0">
                <a:hlinkClick r:id="rId3"/>
              </a:rPr>
              <a:t>^</a:t>
            </a:r>
            <a:r>
              <a:rPr lang="en-US" dirty="0" smtClean="0"/>
              <a:t> </a:t>
            </a:r>
            <a:r>
              <a:rPr lang="en-US" dirty="0" err="1" smtClean="0"/>
              <a:t>Murtada</a:t>
            </a:r>
            <a:r>
              <a:rPr lang="en-US" dirty="0" smtClean="0"/>
              <a:t> D. </a:t>
            </a:r>
            <a:r>
              <a:rPr lang="en-US" dirty="0" err="1" smtClean="0"/>
              <a:t>Naser</a:t>
            </a:r>
            <a:r>
              <a:rPr lang="en-US" dirty="0" smtClean="0"/>
              <a:t> &amp; Mikhail O. Son. 2009. </a:t>
            </a:r>
            <a:r>
              <a:rPr lang="en-US" i="1" dirty="0" smtClean="0">
                <a:hlinkClick r:id="rId96"/>
              </a:rPr>
              <a:t>First record of the New Zealand mud snail </a:t>
            </a:r>
            <a:r>
              <a:rPr lang="en-US" i="1" dirty="0" err="1" smtClean="0">
                <a:hlinkClick r:id="rId96"/>
              </a:rPr>
              <a:t>Potamopyrgus</a:t>
            </a:r>
            <a:r>
              <a:rPr lang="en-US" i="1" dirty="0" smtClean="0">
                <a:hlinkClick r:id="rId96"/>
              </a:rPr>
              <a:t> </a:t>
            </a:r>
            <a:r>
              <a:rPr lang="en-US" i="1" dirty="0" err="1" smtClean="0">
                <a:hlinkClick r:id="rId96"/>
              </a:rPr>
              <a:t>antipodarum</a:t>
            </a:r>
            <a:r>
              <a:rPr lang="en-US" i="1" dirty="0" smtClean="0">
                <a:hlinkClick r:id="rId96"/>
              </a:rPr>
              <a:t> (Gray 1843) from Iraq: the start of expansion to Western Asia?</a:t>
            </a:r>
            <a:r>
              <a:rPr lang="en-US" dirty="0" smtClean="0"/>
              <a:t>. Aquatic Invasions, Volume 4, Issue 2: 369-372, DOI 10.3391/ai.2009.4.2.11.</a:t>
            </a:r>
          </a:p>
          <a:p>
            <a:r>
              <a:rPr lang="en-US" dirty="0" smtClean="0"/>
              <a:t>^ </a:t>
            </a:r>
            <a:r>
              <a:rPr lang="en-US" b="1" i="1" baseline="30000" dirty="0" smtClean="0">
                <a:hlinkClick r:id="rId3"/>
              </a:rPr>
              <a:t>a</a:t>
            </a:r>
            <a:r>
              <a:rPr lang="en-US" dirty="0" smtClean="0"/>
              <a:t> </a:t>
            </a:r>
            <a:r>
              <a:rPr lang="en-US" b="1" i="1" baseline="30000" dirty="0" smtClean="0">
                <a:hlinkClick r:id="rId3"/>
              </a:rPr>
              <a:t>b</a:t>
            </a:r>
            <a:r>
              <a:rPr lang="en-US" dirty="0" smtClean="0"/>
              <a:t> </a:t>
            </a:r>
            <a:r>
              <a:rPr lang="en-US" dirty="0" err="1" smtClean="0"/>
              <a:t>Čejka</a:t>
            </a:r>
            <a:r>
              <a:rPr lang="en-US" dirty="0" smtClean="0"/>
              <a:t> T., </a:t>
            </a:r>
            <a:r>
              <a:rPr lang="en-US" dirty="0" err="1" smtClean="0"/>
              <a:t>Dvořák</a:t>
            </a:r>
            <a:r>
              <a:rPr lang="en-US" dirty="0" smtClean="0"/>
              <a:t> L. &amp; </a:t>
            </a:r>
            <a:r>
              <a:rPr lang="en-US" dirty="0" err="1" smtClean="0"/>
              <a:t>Košel</a:t>
            </a:r>
            <a:r>
              <a:rPr lang="en-US" dirty="0" smtClean="0"/>
              <a:t> V. 2008: </a:t>
            </a:r>
            <a:r>
              <a:rPr lang="en-US" dirty="0" smtClean="0">
                <a:hlinkClick r:id="rId97"/>
              </a:rPr>
              <a:t>Present distribution of </a:t>
            </a:r>
            <a:r>
              <a:rPr lang="en-US" i="1" dirty="0" err="1" smtClean="0">
                <a:hlinkClick r:id="rId97"/>
              </a:rPr>
              <a:t>Potamopyrgus</a:t>
            </a:r>
            <a:r>
              <a:rPr lang="en-US" i="1" dirty="0" smtClean="0">
                <a:hlinkClick r:id="rId97"/>
              </a:rPr>
              <a:t> </a:t>
            </a:r>
            <a:r>
              <a:rPr lang="en-US" i="1" dirty="0" err="1" smtClean="0">
                <a:hlinkClick r:id="rId97"/>
              </a:rPr>
              <a:t>antipodarum</a:t>
            </a:r>
            <a:r>
              <a:rPr lang="en-US" dirty="0" smtClean="0">
                <a:hlinkClick r:id="rId97"/>
              </a:rPr>
              <a:t> (Gray, 1843) (</a:t>
            </a:r>
            <a:r>
              <a:rPr lang="en-US" dirty="0" err="1" smtClean="0">
                <a:hlinkClick r:id="rId97"/>
              </a:rPr>
              <a:t>Mollusca</a:t>
            </a:r>
            <a:r>
              <a:rPr lang="en-US" dirty="0" smtClean="0">
                <a:hlinkClick r:id="rId97"/>
              </a:rPr>
              <a:t>: </a:t>
            </a:r>
            <a:r>
              <a:rPr lang="en-US" dirty="0" err="1" smtClean="0">
                <a:hlinkClick r:id="rId97"/>
              </a:rPr>
              <a:t>Gastropoda</a:t>
            </a:r>
            <a:r>
              <a:rPr lang="en-US" dirty="0" smtClean="0">
                <a:hlinkClick r:id="rId97"/>
              </a:rPr>
              <a:t>) in the Slovak Republic</a:t>
            </a:r>
            <a:r>
              <a:rPr lang="en-US" dirty="0" smtClean="0"/>
              <a:t>. - </a:t>
            </a:r>
            <a:r>
              <a:rPr lang="en-US" dirty="0" err="1" smtClean="0"/>
              <a:t>Malacologica</a:t>
            </a:r>
            <a:r>
              <a:rPr lang="en-US" dirty="0" smtClean="0"/>
              <a:t> </a:t>
            </a:r>
            <a:r>
              <a:rPr lang="en-US" dirty="0" err="1" smtClean="0"/>
              <a:t>Bohemoslovaca</a:t>
            </a:r>
            <a:r>
              <a:rPr lang="en-US" dirty="0" smtClean="0"/>
              <a:t>, 7: 21-25. Online serial at &lt;</a:t>
            </a:r>
            <a:r>
              <a:rPr lang="en-US" dirty="0" smtClean="0">
                <a:hlinkClick r:id="rId98"/>
              </a:rPr>
              <a:t>http://mollusca.sav.sk</a:t>
            </a:r>
            <a:r>
              <a:rPr lang="en-US" dirty="0" smtClean="0"/>
              <a:t>&gt; 25-February-2008.</a:t>
            </a:r>
          </a:p>
          <a:p>
            <a:r>
              <a:rPr lang="en-US" b="1" dirty="0" smtClean="0">
                <a:hlinkClick r:id="rId3"/>
              </a:rPr>
              <a:t>^</a:t>
            </a:r>
            <a:r>
              <a:rPr lang="en-US" dirty="0" smtClean="0"/>
              <a:t> Dmitry P. </a:t>
            </a:r>
            <a:r>
              <a:rPr lang="en-US" dirty="0" err="1" smtClean="0"/>
              <a:t>Filippenko</a:t>
            </a:r>
            <a:r>
              <a:rPr lang="en-US" dirty="0" smtClean="0"/>
              <a:t> &amp; Mikhail O. Son. </a:t>
            </a:r>
            <a:r>
              <a:rPr lang="en-US" i="1" dirty="0" smtClean="0">
                <a:hlinkClick r:id="rId99"/>
              </a:rPr>
              <a:t>The New Zealand mud snail </a:t>
            </a:r>
            <a:r>
              <a:rPr lang="en-US" i="1" dirty="0" err="1" smtClean="0">
                <a:hlinkClick r:id="rId99"/>
              </a:rPr>
              <a:t>Potamopyrgus</a:t>
            </a:r>
            <a:r>
              <a:rPr lang="en-US" i="1" dirty="0" smtClean="0">
                <a:hlinkClick r:id="rId99"/>
              </a:rPr>
              <a:t> </a:t>
            </a:r>
            <a:r>
              <a:rPr lang="en-US" i="1" dirty="0" err="1" smtClean="0">
                <a:hlinkClick r:id="rId99"/>
              </a:rPr>
              <a:t>antipodarum</a:t>
            </a:r>
            <a:r>
              <a:rPr lang="en-US" i="1" dirty="0" smtClean="0">
                <a:hlinkClick r:id="rId99"/>
              </a:rPr>
              <a:t> (Gray, 1843) is </a:t>
            </a:r>
            <a:r>
              <a:rPr lang="en-US" i="1" dirty="0" err="1" smtClean="0">
                <a:hlinkClick r:id="rId99"/>
              </a:rPr>
              <a:t>colonising</a:t>
            </a:r>
            <a:r>
              <a:rPr lang="en-US" i="1" dirty="0" smtClean="0">
                <a:hlinkClick r:id="rId99"/>
              </a:rPr>
              <a:t> the artificial lakes of Kaliningrad City, Russia (Baltic Sea Coast)</a:t>
            </a:r>
            <a:r>
              <a:rPr lang="en-US" dirty="0" smtClean="0"/>
              <a:t>. Aquatic Invasions (2008) Volume 3, Issue 3: 345-347.</a:t>
            </a:r>
          </a:p>
          <a:p>
            <a:r>
              <a:rPr lang="en-US" dirty="0" smtClean="0"/>
              <a:t>^ </a:t>
            </a:r>
            <a:r>
              <a:rPr lang="en-US" b="1" i="1" baseline="30000" dirty="0" smtClean="0">
                <a:hlinkClick r:id="rId3"/>
              </a:rPr>
              <a:t>a</a:t>
            </a:r>
            <a:r>
              <a:rPr lang="en-US" dirty="0" smtClean="0"/>
              <a:t> </a:t>
            </a:r>
            <a:r>
              <a:rPr lang="en-US" b="1" i="1" baseline="30000" dirty="0" smtClean="0">
                <a:hlinkClick r:id="rId3"/>
              </a:rPr>
              <a:t>b</a:t>
            </a:r>
            <a:r>
              <a:rPr lang="en-US" dirty="0" smtClean="0"/>
              <a:t> Mikhail O. Son. </a:t>
            </a:r>
            <a:r>
              <a:rPr lang="en-US" i="1" dirty="0" smtClean="0">
                <a:hlinkClick r:id="rId100"/>
              </a:rPr>
              <a:t>Rapid expansion of the New Zealand mud snail </a:t>
            </a:r>
            <a:r>
              <a:rPr lang="en-US" i="1" dirty="0" err="1" smtClean="0">
                <a:hlinkClick r:id="rId100"/>
              </a:rPr>
              <a:t>Potamopyrgus</a:t>
            </a:r>
            <a:r>
              <a:rPr lang="en-US" i="1" dirty="0" smtClean="0">
                <a:hlinkClick r:id="rId100"/>
              </a:rPr>
              <a:t> </a:t>
            </a:r>
            <a:r>
              <a:rPr lang="en-US" i="1" dirty="0" err="1" smtClean="0">
                <a:hlinkClick r:id="rId100"/>
              </a:rPr>
              <a:t>antipodarum</a:t>
            </a:r>
            <a:r>
              <a:rPr lang="en-US" i="1" dirty="0" smtClean="0">
                <a:hlinkClick r:id="rId100"/>
              </a:rPr>
              <a:t> (Gray, 1843) in the Azov-Black Sea Region</a:t>
            </a:r>
            <a:r>
              <a:rPr lang="en-US" dirty="0" smtClean="0"/>
              <a:t>. Aquatic Invasions (2008) Volume 3, Issue 3: 335-340.</a:t>
            </a:r>
          </a:p>
          <a:p>
            <a:r>
              <a:rPr lang="en-US" b="1" dirty="0" smtClean="0">
                <a:hlinkClick r:id="rId3"/>
              </a:rPr>
              <a:t>^</a:t>
            </a:r>
            <a:r>
              <a:rPr lang="en-US" dirty="0" smtClean="0"/>
              <a:t> Boris </a:t>
            </a:r>
            <a:r>
              <a:rPr lang="en-US" dirty="0" err="1" smtClean="0"/>
              <a:t>Alexandrov</a:t>
            </a:r>
            <a:r>
              <a:rPr lang="en-US" dirty="0" smtClean="0"/>
              <a:t>, </a:t>
            </a:r>
            <a:r>
              <a:rPr lang="en-US" dirty="0" err="1" smtClean="0"/>
              <a:t>Alexandr</a:t>
            </a:r>
            <a:r>
              <a:rPr lang="en-US" dirty="0" smtClean="0"/>
              <a:t> </a:t>
            </a:r>
            <a:r>
              <a:rPr lang="en-US" dirty="0" err="1" smtClean="0"/>
              <a:t>Boltachev</a:t>
            </a:r>
            <a:r>
              <a:rPr lang="en-US" dirty="0" smtClean="0"/>
              <a:t>, </a:t>
            </a:r>
            <a:r>
              <a:rPr lang="en-US" dirty="0" err="1" smtClean="0"/>
              <a:t>Taras</a:t>
            </a:r>
            <a:r>
              <a:rPr lang="en-US" dirty="0" smtClean="0"/>
              <a:t> </a:t>
            </a:r>
            <a:r>
              <a:rPr lang="en-US" dirty="0" err="1" smtClean="0"/>
              <a:t>Kharchenko</a:t>
            </a:r>
            <a:r>
              <a:rPr lang="en-US" dirty="0" smtClean="0"/>
              <a:t>, </a:t>
            </a:r>
            <a:r>
              <a:rPr lang="en-US" dirty="0" err="1" smtClean="0"/>
              <a:t>Artiom</a:t>
            </a:r>
            <a:r>
              <a:rPr lang="en-US" dirty="0" smtClean="0"/>
              <a:t> </a:t>
            </a:r>
            <a:r>
              <a:rPr lang="en-US" dirty="0" err="1" smtClean="0"/>
              <a:t>Lyashenko</a:t>
            </a:r>
            <a:r>
              <a:rPr lang="en-US" dirty="0" smtClean="0"/>
              <a:t>, Mikhail Son, </a:t>
            </a:r>
            <a:r>
              <a:rPr lang="en-US" dirty="0" err="1" smtClean="0"/>
              <a:t>Piotr</a:t>
            </a:r>
            <a:r>
              <a:rPr lang="en-US" dirty="0" smtClean="0"/>
              <a:t> </a:t>
            </a:r>
            <a:r>
              <a:rPr lang="en-US" dirty="0" err="1" smtClean="0"/>
              <a:t>Tsarenko</a:t>
            </a:r>
            <a:r>
              <a:rPr lang="en-US" dirty="0" smtClean="0"/>
              <a:t> &amp; </a:t>
            </a:r>
            <a:r>
              <a:rPr lang="en-US" dirty="0" err="1" smtClean="0"/>
              <a:t>Valeriy</a:t>
            </a:r>
            <a:r>
              <a:rPr lang="en-US" dirty="0" smtClean="0"/>
              <a:t> </a:t>
            </a:r>
            <a:r>
              <a:rPr lang="en-US" dirty="0" err="1" smtClean="0"/>
              <a:t>Zhukinsky</a:t>
            </a:r>
            <a:r>
              <a:rPr lang="en-US" dirty="0" smtClean="0"/>
              <a:t>. </a:t>
            </a:r>
            <a:r>
              <a:rPr lang="en-US" i="1" dirty="0" smtClean="0">
                <a:hlinkClick r:id="rId101"/>
              </a:rPr>
              <a:t>Trends of aquatic alien species invasions in Ukraine</a:t>
            </a:r>
            <a:r>
              <a:rPr lang="en-US" dirty="0" smtClean="0"/>
              <a:t>. Aquatic Invasions (2007) Volume 2, Issue 3: 215-242.</a:t>
            </a:r>
          </a:p>
          <a:p>
            <a:r>
              <a:rPr lang="en-US" dirty="0" smtClean="0"/>
              <a:t>^ </a:t>
            </a:r>
            <a:r>
              <a:rPr lang="en-US" b="1" i="1" baseline="30000" dirty="0" smtClean="0">
                <a:hlinkClick r:id="rId3"/>
              </a:rPr>
              <a:t>a</a:t>
            </a:r>
            <a:r>
              <a:rPr lang="en-US" dirty="0" smtClean="0"/>
              <a:t> </a:t>
            </a:r>
            <a:r>
              <a:rPr lang="en-US" b="1" i="1" baseline="30000" dirty="0" smtClean="0">
                <a:hlinkClick r:id="rId3"/>
              </a:rPr>
              <a:t>b</a:t>
            </a:r>
            <a:r>
              <a:rPr lang="en-US" dirty="0" smtClean="0"/>
              <a:t> </a:t>
            </a:r>
            <a:r>
              <a:rPr lang="en-US" b="1" i="1" baseline="30000" dirty="0" smtClean="0">
                <a:hlinkClick r:id="rId3"/>
              </a:rPr>
              <a:t>c</a:t>
            </a:r>
            <a:r>
              <a:rPr lang="en-US" dirty="0" smtClean="0"/>
              <a:t> </a:t>
            </a:r>
            <a:r>
              <a:rPr lang="en-US" b="1" i="1" baseline="30000" dirty="0" smtClean="0">
                <a:hlinkClick r:id="rId3"/>
              </a:rPr>
              <a:t>d</a:t>
            </a:r>
            <a:r>
              <a:rPr lang="en-US" dirty="0" smtClean="0"/>
              <a:t> </a:t>
            </a:r>
            <a:r>
              <a:rPr lang="en-US" b="1" i="1" baseline="30000" dirty="0" smtClean="0">
                <a:hlinkClick r:id="rId3"/>
              </a:rPr>
              <a:t>e</a:t>
            </a:r>
            <a:r>
              <a:rPr lang="en-US" dirty="0" smtClean="0"/>
              <a:t> Canella </a:t>
            </a:r>
            <a:r>
              <a:rPr lang="en-US" dirty="0" err="1" smtClean="0"/>
              <a:t>Radea</a:t>
            </a:r>
            <a:r>
              <a:rPr lang="en-US" dirty="0" smtClean="0"/>
              <a:t>, </a:t>
            </a:r>
            <a:r>
              <a:rPr lang="en-US" dirty="0" err="1" smtClean="0"/>
              <a:t>Ioanna</a:t>
            </a:r>
            <a:r>
              <a:rPr lang="en-US" dirty="0" smtClean="0"/>
              <a:t> </a:t>
            </a:r>
            <a:r>
              <a:rPr lang="en-US" dirty="0" err="1" smtClean="0"/>
              <a:t>Louvrou</a:t>
            </a:r>
            <a:r>
              <a:rPr lang="en-US" dirty="0" smtClean="0"/>
              <a:t> and Athena </a:t>
            </a:r>
            <a:r>
              <a:rPr lang="en-US" dirty="0" err="1" smtClean="0"/>
              <a:t>Economou-Amilli</a:t>
            </a:r>
            <a:r>
              <a:rPr lang="en-US" dirty="0" smtClean="0"/>
              <a:t> </a:t>
            </a:r>
            <a:r>
              <a:rPr lang="en-US" i="1" dirty="0" smtClean="0">
                <a:hlinkClick r:id="rId102"/>
              </a:rPr>
              <a:t>First record of the New Zealand mud snail </a:t>
            </a:r>
            <a:r>
              <a:rPr lang="en-US" i="1" dirty="0" err="1" smtClean="0">
                <a:hlinkClick r:id="rId102"/>
              </a:rPr>
              <a:t>Potamopyrgus</a:t>
            </a:r>
            <a:r>
              <a:rPr lang="en-US" i="1" dirty="0" smtClean="0">
                <a:hlinkClick r:id="rId102"/>
              </a:rPr>
              <a:t> </a:t>
            </a:r>
            <a:r>
              <a:rPr lang="en-US" i="1" dirty="0" err="1" smtClean="0">
                <a:hlinkClick r:id="rId102"/>
              </a:rPr>
              <a:t>antipodarum</a:t>
            </a:r>
            <a:r>
              <a:rPr lang="en-US" i="1" dirty="0" smtClean="0">
                <a:hlinkClick r:id="rId102"/>
              </a:rPr>
              <a:t> J.E. Gray 1843 (</a:t>
            </a:r>
            <a:r>
              <a:rPr lang="en-US" i="1" dirty="0" err="1" smtClean="0">
                <a:hlinkClick r:id="rId102"/>
              </a:rPr>
              <a:t>Mollusca</a:t>
            </a:r>
            <a:r>
              <a:rPr lang="en-US" i="1" dirty="0" smtClean="0">
                <a:hlinkClick r:id="rId102"/>
              </a:rPr>
              <a:t>: </a:t>
            </a:r>
            <a:r>
              <a:rPr lang="en-US" i="1" dirty="0" err="1" smtClean="0">
                <a:hlinkClick r:id="rId102"/>
              </a:rPr>
              <a:t>Hydrobiidae</a:t>
            </a:r>
            <a:r>
              <a:rPr lang="en-US" i="1" dirty="0" smtClean="0">
                <a:hlinkClick r:id="rId102"/>
              </a:rPr>
              <a:t>) in Greece – Notes on its population structure and associated microalgae</a:t>
            </a:r>
            <a:r>
              <a:rPr lang="en-US" dirty="0" smtClean="0"/>
              <a:t>. Aquatic Invasions (2008) Volume 3, Issue 3: 341-344</a:t>
            </a:r>
          </a:p>
          <a:p>
            <a:r>
              <a:rPr lang="en-US" b="1" dirty="0" smtClean="0">
                <a:hlinkClick r:id="rId3"/>
              </a:rPr>
              <a:t>^</a:t>
            </a:r>
            <a:r>
              <a:rPr lang="en-US" dirty="0" smtClean="0"/>
              <a:t> </a:t>
            </a:r>
            <a:r>
              <a:rPr lang="en-US" dirty="0" err="1" smtClean="0"/>
              <a:t>Kuchař</a:t>
            </a:r>
            <a:r>
              <a:rPr lang="en-US" dirty="0" smtClean="0"/>
              <a:t> P. </a:t>
            </a:r>
            <a:r>
              <a:rPr lang="en-US" i="1" dirty="0" err="1" smtClean="0"/>
              <a:t>Potamopyrgus</a:t>
            </a:r>
            <a:r>
              <a:rPr lang="en-US" i="1" dirty="0" smtClean="0"/>
              <a:t> </a:t>
            </a:r>
            <a:r>
              <a:rPr lang="en-US" i="1" dirty="0" err="1" smtClean="0"/>
              <a:t>jenkinsi</a:t>
            </a:r>
            <a:r>
              <a:rPr lang="en-US" i="1" dirty="0" smtClean="0"/>
              <a:t> </a:t>
            </a:r>
            <a:r>
              <a:rPr lang="en-US" i="1" dirty="0" err="1" smtClean="0"/>
              <a:t>poprvé</a:t>
            </a:r>
            <a:r>
              <a:rPr lang="en-US" i="1" dirty="0" smtClean="0"/>
              <a:t> v </a:t>
            </a:r>
            <a:r>
              <a:rPr lang="en-US" i="1" dirty="0" err="1" smtClean="0"/>
              <a:t>Československu</a:t>
            </a:r>
            <a:r>
              <a:rPr lang="en-US" dirty="0" smtClean="0"/>
              <a:t>. </a:t>
            </a:r>
            <a:r>
              <a:rPr lang="en-US" dirty="0" err="1" smtClean="0"/>
              <a:t>Źiva</a:t>
            </a:r>
            <a:r>
              <a:rPr lang="en-US" dirty="0" smtClean="0"/>
              <a:t>, Prague, 31(1): page 23. (in Czech).</a:t>
            </a:r>
          </a:p>
          <a:p>
            <a:r>
              <a:rPr lang="en-US" dirty="0" smtClean="0"/>
              <a:t>^ </a:t>
            </a:r>
            <a:r>
              <a:rPr lang="en-US" b="1" i="1" baseline="30000" dirty="0" smtClean="0">
                <a:hlinkClick r:id="rId3"/>
              </a:rPr>
              <a:t>a</a:t>
            </a:r>
            <a:r>
              <a:rPr lang="en-US" dirty="0" smtClean="0"/>
              <a:t> </a:t>
            </a:r>
            <a:r>
              <a:rPr lang="en-US" b="1" i="1" baseline="30000" dirty="0" smtClean="0">
                <a:hlinkClick r:id="rId3"/>
              </a:rPr>
              <a:t>b</a:t>
            </a:r>
            <a:r>
              <a:rPr lang="en-US" dirty="0" smtClean="0"/>
              <a:t> Benson, Amy (2006). </a:t>
            </a:r>
            <a:r>
              <a:rPr lang="en-US" dirty="0" smtClean="0">
                <a:hlinkClick r:id="rId103"/>
              </a:rPr>
              <a:t>"</a:t>
            </a:r>
            <a:r>
              <a:rPr lang="en-US" dirty="0" err="1" smtClean="0">
                <a:hlinkClick r:id="rId103"/>
              </a:rPr>
              <a:t>Potamopyrgus</a:t>
            </a:r>
            <a:r>
              <a:rPr lang="en-US" dirty="0" smtClean="0">
                <a:hlinkClick r:id="rId103"/>
              </a:rPr>
              <a:t> </a:t>
            </a:r>
            <a:r>
              <a:rPr lang="en-US" dirty="0" err="1" smtClean="0">
                <a:hlinkClick r:id="rId103"/>
              </a:rPr>
              <a:t>antipodarum</a:t>
            </a:r>
            <a:r>
              <a:rPr lang="en-US" dirty="0" smtClean="0">
                <a:hlinkClick r:id="rId103"/>
              </a:rPr>
              <a:t>"</a:t>
            </a:r>
            <a:r>
              <a:rPr lang="en-US" dirty="0" smtClean="0"/>
              <a:t>. </a:t>
            </a:r>
            <a:r>
              <a:rPr lang="en-US" i="1" dirty="0" smtClean="0"/>
              <a:t>USGS </a:t>
            </a:r>
            <a:r>
              <a:rPr lang="en-US" i="1" dirty="0" err="1" smtClean="0"/>
              <a:t>Nonindigenous</a:t>
            </a:r>
            <a:r>
              <a:rPr lang="en-US" i="1" dirty="0" smtClean="0"/>
              <a:t> Aquatic Species Database</a:t>
            </a:r>
            <a:r>
              <a:rPr lang="en-US" dirty="0" smtClean="0"/>
              <a:t>. Retrieved 2006-05-04.</a:t>
            </a:r>
          </a:p>
          <a:p>
            <a:r>
              <a:rPr lang="en-US" dirty="0" smtClean="0"/>
              <a:t>^ </a:t>
            </a:r>
            <a:r>
              <a:rPr lang="en-US" b="1" i="1" baseline="30000" dirty="0" smtClean="0">
                <a:hlinkClick r:id="rId3"/>
              </a:rPr>
              <a:t>a</a:t>
            </a:r>
            <a:r>
              <a:rPr lang="en-US" dirty="0" smtClean="0"/>
              <a:t> </a:t>
            </a:r>
            <a:r>
              <a:rPr lang="en-US" b="1" i="1" baseline="30000" dirty="0" smtClean="0">
                <a:hlinkClick r:id="rId3"/>
              </a:rPr>
              <a:t>b</a:t>
            </a:r>
            <a:r>
              <a:rPr lang="en-US" dirty="0" smtClean="0"/>
              <a:t> </a:t>
            </a:r>
            <a:r>
              <a:rPr lang="en-US" dirty="0" smtClean="0">
                <a:hlinkClick r:id="rId104"/>
              </a:rPr>
              <a:t>"Biology"</a:t>
            </a:r>
            <a:r>
              <a:rPr lang="en-US" dirty="0" smtClean="0"/>
              <a:t>. </a:t>
            </a:r>
            <a:r>
              <a:rPr lang="en-US" i="1" dirty="0" smtClean="0"/>
              <a:t>New Zealand </a:t>
            </a:r>
            <a:r>
              <a:rPr lang="en-US" i="1" dirty="0" err="1" smtClean="0"/>
              <a:t>mudsnails</a:t>
            </a:r>
            <a:r>
              <a:rPr lang="en-US" i="1" dirty="0" smtClean="0"/>
              <a:t> in the Western USA</a:t>
            </a:r>
            <a:r>
              <a:rPr lang="en-US" dirty="0" smtClean="0"/>
              <a:t>. Montana State University. Retrieved 2006-05-04.</a:t>
            </a:r>
          </a:p>
          <a:p>
            <a:r>
              <a:rPr lang="en-US" b="1" dirty="0" smtClean="0">
                <a:hlinkClick r:id="rId3"/>
              </a:rPr>
              <a:t>^</a:t>
            </a:r>
            <a:r>
              <a:rPr lang="en-US" dirty="0" smtClean="0"/>
              <a:t> Benson, Amy (2006). </a:t>
            </a:r>
            <a:r>
              <a:rPr lang="en-US" dirty="0" smtClean="0">
                <a:hlinkClick r:id="rId105"/>
              </a:rPr>
              <a:t>"New Zealand </a:t>
            </a:r>
            <a:r>
              <a:rPr lang="en-US" dirty="0" err="1" smtClean="0">
                <a:hlinkClick r:id="rId105"/>
              </a:rPr>
              <a:t>Mudsnail</a:t>
            </a:r>
            <a:r>
              <a:rPr lang="en-US" dirty="0" smtClean="0">
                <a:hlinkClick r:id="rId105"/>
              </a:rPr>
              <a:t>: </a:t>
            </a:r>
            <a:r>
              <a:rPr lang="en-US" dirty="0" err="1" smtClean="0">
                <a:hlinkClick r:id="rId105"/>
              </a:rPr>
              <a:t>Potamopyrgus</a:t>
            </a:r>
            <a:r>
              <a:rPr lang="en-US" dirty="0" smtClean="0">
                <a:hlinkClick r:id="rId105"/>
              </a:rPr>
              <a:t> </a:t>
            </a:r>
            <a:r>
              <a:rPr lang="en-US" dirty="0" err="1" smtClean="0">
                <a:hlinkClick r:id="rId105"/>
              </a:rPr>
              <a:t>antipodarum</a:t>
            </a:r>
            <a:r>
              <a:rPr lang="en-US" dirty="0" smtClean="0">
                <a:hlinkClick r:id="rId105"/>
              </a:rPr>
              <a:t>"</a:t>
            </a:r>
            <a:r>
              <a:rPr lang="en-US" dirty="0" smtClean="0"/>
              <a:t>. </a:t>
            </a:r>
            <a:r>
              <a:rPr lang="en-US" i="1" dirty="0" smtClean="0"/>
              <a:t>Florida Integrated Science Center</a:t>
            </a:r>
            <a:r>
              <a:rPr lang="en-US" dirty="0" smtClean="0"/>
              <a:t>. Retrieved 2006-05-04.</a:t>
            </a:r>
          </a:p>
          <a:p>
            <a:r>
              <a:rPr lang="en-US" b="1" dirty="0" smtClean="0">
                <a:hlinkClick r:id="rId3"/>
              </a:rPr>
              <a:t>^</a:t>
            </a:r>
            <a:r>
              <a:rPr lang="en-US" dirty="0" smtClean="0"/>
              <a:t> Davis, Ken W. (2004-02-24). </a:t>
            </a:r>
            <a:r>
              <a:rPr lang="en-US" dirty="0" smtClean="0">
                <a:hlinkClick r:id="rId106"/>
              </a:rPr>
              <a:t>"Select Research Findings on the New Zealand </a:t>
            </a:r>
            <a:r>
              <a:rPr lang="en-US" dirty="0" err="1" smtClean="0">
                <a:hlinkClick r:id="rId106"/>
              </a:rPr>
              <a:t>Mudsnail</a:t>
            </a:r>
            <a:r>
              <a:rPr lang="en-US" dirty="0" smtClean="0">
                <a:hlinkClick r:id="rId106"/>
              </a:rPr>
              <a:t> (</a:t>
            </a:r>
            <a:r>
              <a:rPr lang="en-US" i="1" dirty="0" err="1" smtClean="0">
                <a:hlinkClick r:id="rId106"/>
              </a:rPr>
              <a:t>Potamopyrgus</a:t>
            </a:r>
            <a:r>
              <a:rPr lang="en-US" i="1" dirty="0" smtClean="0">
                <a:hlinkClick r:id="rId106"/>
              </a:rPr>
              <a:t> </a:t>
            </a:r>
            <a:r>
              <a:rPr lang="en-US" i="1" dirty="0" err="1" smtClean="0">
                <a:hlinkClick r:id="rId106"/>
              </a:rPr>
              <a:t>antipodarum</a:t>
            </a:r>
            <a:r>
              <a:rPr lang="en-US" dirty="0" smtClean="0">
                <a:hlinkClick r:id="rId106"/>
              </a:rPr>
              <a:t>)"</a:t>
            </a:r>
            <a:r>
              <a:rPr lang="en-US" dirty="0" smtClean="0"/>
              <a:t> (PDF). Wildlife Survey &amp; Photo Service. pp. 1. Retrieved 2006-05-07.</a:t>
            </a:r>
          </a:p>
          <a:p>
            <a:r>
              <a:rPr lang="en-US" b="1" dirty="0" smtClean="0">
                <a:hlinkClick r:id="rId3"/>
              </a:rPr>
              <a:t>^</a:t>
            </a:r>
            <a:r>
              <a:rPr lang="en-US" dirty="0" smtClean="0"/>
              <a:t> </a:t>
            </a:r>
            <a:r>
              <a:rPr lang="en-US" dirty="0" smtClean="0">
                <a:hlinkClick r:id="rId107"/>
              </a:rPr>
              <a:t>"News Release - Discovery of Invasive New Zealand Mud Snail Forces Temporary Closure of </a:t>
            </a:r>
            <a:r>
              <a:rPr lang="en-US" dirty="0" err="1" smtClean="0">
                <a:hlinkClick r:id="rId107"/>
              </a:rPr>
              <a:t>Putah</a:t>
            </a:r>
            <a:r>
              <a:rPr lang="en-US" dirty="0" smtClean="0">
                <a:hlinkClick r:id="rId107"/>
              </a:rPr>
              <a:t> Creek"</a:t>
            </a:r>
            <a:r>
              <a:rPr lang="en-US" dirty="0" smtClean="0"/>
              <a:t>. California Department of Fish and Game. 2003-12-16. Retrieved 2006-05-07.</a:t>
            </a:r>
          </a:p>
          <a:p>
            <a:r>
              <a:rPr lang="en-US" dirty="0" smtClean="0"/>
              <a:t>^ </a:t>
            </a:r>
            <a:r>
              <a:rPr lang="en-US" b="1" i="1" baseline="30000" dirty="0" smtClean="0">
                <a:hlinkClick r:id="rId3"/>
              </a:rPr>
              <a:t>a</a:t>
            </a:r>
            <a:r>
              <a:rPr lang="en-US" dirty="0" smtClean="0"/>
              <a:t> </a:t>
            </a:r>
            <a:r>
              <a:rPr lang="en-US" b="1" i="1" baseline="30000" dirty="0" smtClean="0">
                <a:hlinkClick r:id="rId3"/>
              </a:rPr>
              <a:t>b</a:t>
            </a:r>
            <a:r>
              <a:rPr lang="en-US" dirty="0" smtClean="0"/>
              <a:t> </a:t>
            </a:r>
            <a:r>
              <a:rPr lang="en-US" dirty="0" smtClean="0">
                <a:hlinkClick r:id="rId108"/>
              </a:rPr>
              <a:t>"Western USA </a:t>
            </a:r>
            <a:r>
              <a:rPr lang="en-US" i="1" dirty="0" err="1" smtClean="0">
                <a:hlinkClick r:id="rId108"/>
              </a:rPr>
              <a:t>Potamopyrgus</a:t>
            </a:r>
            <a:r>
              <a:rPr lang="en-US" i="1" dirty="0" smtClean="0">
                <a:hlinkClick r:id="rId108"/>
              </a:rPr>
              <a:t> </a:t>
            </a:r>
            <a:r>
              <a:rPr lang="en-US" i="1" dirty="0" err="1" smtClean="0">
                <a:hlinkClick r:id="rId108"/>
              </a:rPr>
              <a:t>antipodarum</a:t>
            </a:r>
            <a:r>
              <a:rPr lang="en-US" dirty="0" smtClean="0">
                <a:hlinkClick r:id="rId108"/>
              </a:rPr>
              <a:t> morphs"</a:t>
            </a:r>
            <a:r>
              <a:rPr lang="en-US" dirty="0" smtClean="0"/>
              <a:t>. Department of Ecology, Montana State University-Bozeman. 2006-02-22. Retrieved 2006-05-07.</a:t>
            </a:r>
          </a:p>
          <a:p>
            <a:r>
              <a:rPr lang="en-US" b="1" dirty="0" smtClean="0">
                <a:hlinkClick r:id="rId3"/>
              </a:rPr>
              <a:t>^</a:t>
            </a:r>
            <a:r>
              <a:rPr lang="en-US" dirty="0" smtClean="0"/>
              <a:t> </a:t>
            </a:r>
            <a:r>
              <a:rPr lang="en-US" dirty="0" err="1" smtClean="0"/>
              <a:t>Levri</a:t>
            </a:r>
            <a:r>
              <a:rPr lang="en-US" dirty="0" smtClean="0"/>
              <a:t>, E. P., Dermott, R. M., </a:t>
            </a:r>
            <a:r>
              <a:rPr lang="en-US" dirty="0" err="1" smtClean="0"/>
              <a:t>Lunnen</a:t>
            </a:r>
            <a:r>
              <a:rPr lang="en-US" dirty="0" smtClean="0"/>
              <a:t>, S. J., Kelly, A. A., and Ladson, T. (2008). </a:t>
            </a:r>
            <a:r>
              <a:rPr lang="en-US" dirty="0" smtClean="0">
                <a:hlinkClick r:id="rId109"/>
              </a:rPr>
              <a:t>The distribution of the invasive New Zealand mud snail (</a:t>
            </a:r>
            <a:r>
              <a:rPr lang="en-US" dirty="0" err="1" smtClean="0">
                <a:hlinkClick r:id="rId109"/>
              </a:rPr>
              <a:t>Potamopyrgus</a:t>
            </a:r>
            <a:r>
              <a:rPr lang="en-US" dirty="0" smtClean="0">
                <a:hlinkClick r:id="rId109"/>
              </a:rPr>
              <a:t> </a:t>
            </a:r>
            <a:r>
              <a:rPr lang="en-US" dirty="0" err="1" smtClean="0">
                <a:hlinkClick r:id="rId109"/>
              </a:rPr>
              <a:t>antipodarm</a:t>
            </a:r>
            <a:r>
              <a:rPr lang="en-US" dirty="0" smtClean="0">
                <a:hlinkClick r:id="rId109"/>
              </a:rPr>
              <a:t>) in Lake Ontario</a:t>
            </a:r>
            <a:r>
              <a:rPr lang="en-US" dirty="0" smtClean="0"/>
              <a:t>, </a:t>
            </a:r>
            <a:r>
              <a:rPr lang="en-US" i="1" dirty="0" smtClean="0"/>
              <a:t>Aquatic Ecosystem Health and Management</a:t>
            </a:r>
            <a:r>
              <a:rPr lang="en-US" dirty="0" smtClean="0"/>
              <a:t> 11(4), 412-421.</a:t>
            </a:r>
          </a:p>
          <a:p>
            <a:r>
              <a:rPr lang="en-US" b="1" dirty="0" smtClean="0">
                <a:hlinkClick r:id="rId3"/>
              </a:rPr>
              <a:t>^</a:t>
            </a:r>
            <a:r>
              <a:rPr lang="en-US" dirty="0" smtClean="0"/>
              <a:t> </a:t>
            </a:r>
            <a:r>
              <a:rPr lang="en-US" dirty="0" smtClean="0">
                <a:hlinkClick r:id="rId110"/>
              </a:rPr>
              <a:t>New Zealand Mud Snails Invade Lake Erie!</a:t>
            </a:r>
            <a:r>
              <a:rPr lang="en-US" dirty="0" smtClean="0"/>
              <a:t>, International Association for Great Lakes Research, 26 March 2007.</a:t>
            </a:r>
          </a:p>
          <a:p>
            <a:r>
              <a:rPr lang="en-US" b="1" dirty="0" smtClean="0">
                <a:hlinkClick r:id="rId3"/>
              </a:rPr>
              <a:t>^</a:t>
            </a:r>
            <a:r>
              <a:rPr lang="en-US" dirty="0" smtClean="0"/>
              <a:t> </a:t>
            </a:r>
            <a:r>
              <a:rPr lang="en-US" dirty="0" smtClean="0">
                <a:hlinkClick r:id="rId111"/>
              </a:rPr>
              <a:t>"Invasive snail found in Minn. harbor"</a:t>
            </a:r>
            <a:r>
              <a:rPr lang="en-US" dirty="0" smtClean="0"/>
              <a:t>. Associated Press. May 3, 2006.</a:t>
            </a:r>
            <a:r>
              <a:rPr lang="en-US" baseline="30000" dirty="0" smtClean="0"/>
              <a:t>[</a:t>
            </a:r>
            <a:r>
              <a:rPr lang="en-US" i="1" baseline="30000" dirty="0" smtClean="0">
                <a:hlinkClick r:id="rId112" tooltip="Wikipedia:Link rot"/>
              </a:rPr>
              <a:t>dead link</a:t>
            </a:r>
            <a:r>
              <a:rPr lang="en-US" baseline="30000" dirty="0" smtClean="0"/>
              <a:t>]</a:t>
            </a:r>
            <a:endParaRPr lang="en-US" dirty="0" smtClean="0"/>
          </a:p>
          <a:p>
            <a:r>
              <a:rPr lang="en-US" b="1" dirty="0" smtClean="0">
                <a:hlinkClick r:id="rId3"/>
              </a:rPr>
              <a:t>^</a:t>
            </a:r>
            <a:r>
              <a:rPr lang="en-US" dirty="0" smtClean="0"/>
              <a:t> </a:t>
            </a:r>
            <a:r>
              <a:rPr lang="en-US" dirty="0" smtClean="0">
                <a:hlinkClick r:id="rId113"/>
              </a:rPr>
              <a:t>"Worrying invasive snail found in Lake Michigan"</a:t>
            </a:r>
            <a:r>
              <a:rPr lang="en-US" dirty="0" smtClean="0"/>
              <a:t>. The Associated Press. 2008-08-16.</a:t>
            </a:r>
          </a:p>
          <a:p>
            <a:r>
              <a:rPr lang="en-US" b="1" dirty="0" smtClean="0">
                <a:hlinkClick r:id="rId3"/>
              </a:rPr>
              <a:t>^</a:t>
            </a:r>
            <a:r>
              <a:rPr lang="en-US" dirty="0" smtClean="0"/>
              <a:t> </a:t>
            </a:r>
            <a:r>
              <a:rPr lang="en-US" dirty="0" smtClean="0">
                <a:hlinkClick r:id="rId114"/>
              </a:rPr>
              <a:t>http://www.theolympian.com/2010/10/19/1408405/snail-seclusion-successful.html</a:t>
            </a:r>
            <a:endParaRPr lang="en-US" dirty="0" smtClean="0"/>
          </a:p>
          <a:p>
            <a:r>
              <a:rPr lang="en-US" b="1" dirty="0" smtClean="0">
                <a:hlinkClick r:id="rId3"/>
              </a:rPr>
              <a:t>^</a:t>
            </a:r>
            <a:r>
              <a:rPr lang="en-US" dirty="0" smtClean="0"/>
              <a:t> </a:t>
            </a:r>
            <a:r>
              <a:rPr lang="en-US" dirty="0" smtClean="0">
                <a:hlinkClick r:id="rId115"/>
              </a:rPr>
              <a:t>Hard-to-kill snails infest Santa Monica Mountain watersheds</a:t>
            </a:r>
            <a:r>
              <a:rPr lang="en-US" dirty="0" smtClean="0"/>
              <a:t> Even Formula 409 has proven ineffective at destroying the New Zealand </a:t>
            </a:r>
            <a:r>
              <a:rPr lang="en-US" dirty="0" err="1" smtClean="0"/>
              <a:t>mudsnail</a:t>
            </a:r>
            <a:r>
              <a:rPr lang="en-US" dirty="0" smtClean="0"/>
              <a:t>, an asexually reproducing invasive species that poses a threat to steelhead restoration efforts and native creatures.</a:t>
            </a:r>
          </a:p>
          <a:p>
            <a:r>
              <a:rPr lang="en-US" b="1" dirty="0" smtClean="0">
                <a:hlinkClick r:id="rId3"/>
              </a:rPr>
              <a:t>^</a:t>
            </a:r>
            <a:r>
              <a:rPr lang="en-US" dirty="0" smtClean="0"/>
              <a:t> Collier, K. J., R. J. </a:t>
            </a:r>
            <a:r>
              <a:rPr lang="en-US" dirty="0" err="1" smtClean="0"/>
              <a:t>Wilcock</a:t>
            </a:r>
            <a:r>
              <a:rPr lang="en-US" dirty="0" smtClean="0"/>
              <a:t> and A. S. Meredith. 1998. </a:t>
            </a:r>
            <a:r>
              <a:rPr lang="en-US" i="1" dirty="0" smtClean="0"/>
              <a:t>Influence of substrate type and </a:t>
            </a:r>
            <a:r>
              <a:rPr lang="en-US" i="1" dirty="0" err="1" smtClean="0"/>
              <a:t>physico</a:t>
            </a:r>
            <a:r>
              <a:rPr lang="en-US" i="1" dirty="0" smtClean="0"/>
              <a:t>–chemical conditions on </a:t>
            </a:r>
            <a:r>
              <a:rPr lang="en-US" i="1" dirty="0" err="1" smtClean="0"/>
              <a:t>macroinvertebrate</a:t>
            </a:r>
            <a:r>
              <a:rPr lang="en-US" i="1" dirty="0" smtClean="0"/>
              <a:t> faunas and biotic indices in some lowland Waikato, New Zealand, streams</a:t>
            </a:r>
            <a:r>
              <a:rPr lang="en-US" dirty="0" smtClean="0"/>
              <a:t>. New Zealand Journal of Marine and Freshwater Research 32(1):1–19.</a:t>
            </a:r>
          </a:p>
          <a:p>
            <a:r>
              <a:rPr lang="en-US" b="1" dirty="0" smtClean="0">
                <a:hlinkClick r:id="rId3"/>
              </a:rPr>
              <a:t>^</a:t>
            </a:r>
            <a:r>
              <a:rPr lang="en-US" dirty="0" smtClean="0"/>
              <a:t> </a:t>
            </a:r>
            <a:r>
              <a:rPr lang="en-US" dirty="0" err="1" smtClean="0"/>
              <a:t>Holomuzki</a:t>
            </a:r>
            <a:r>
              <a:rPr lang="en-US" dirty="0" smtClean="0"/>
              <a:t>, J. R. and B. J. F. Biggs. 1999. </a:t>
            </a:r>
            <a:r>
              <a:rPr lang="en-US" i="1" dirty="0" smtClean="0"/>
              <a:t>Distributional responses to flow disturbance by a stream–dwelling snail</a:t>
            </a:r>
            <a:r>
              <a:rPr lang="en-US" dirty="0" smtClean="0"/>
              <a:t>. </a:t>
            </a:r>
            <a:r>
              <a:rPr lang="en-US" dirty="0" err="1" smtClean="0"/>
              <a:t>Oikos</a:t>
            </a:r>
            <a:r>
              <a:rPr lang="en-US" dirty="0" smtClean="0"/>
              <a:t> 87(1):36–47.</a:t>
            </a:r>
          </a:p>
          <a:p>
            <a:r>
              <a:rPr lang="en-US" b="1" dirty="0" smtClean="0">
                <a:hlinkClick r:id="rId3"/>
              </a:rPr>
              <a:t>^</a:t>
            </a:r>
            <a:r>
              <a:rPr lang="en-US" dirty="0" smtClean="0"/>
              <a:t> </a:t>
            </a:r>
            <a:r>
              <a:rPr lang="en-US" dirty="0" err="1" smtClean="0"/>
              <a:t>Holomuzki</a:t>
            </a:r>
            <a:r>
              <a:rPr lang="en-US" dirty="0" smtClean="0"/>
              <a:t>, J. R. and B. J. F. Biggs. 2000. </a:t>
            </a:r>
            <a:r>
              <a:rPr lang="en-US" i="1" dirty="0" err="1" smtClean="0"/>
              <a:t>Taxon</a:t>
            </a:r>
            <a:r>
              <a:rPr lang="en-US" i="1" dirty="0" smtClean="0"/>
              <a:t>–specific responses to high–flow disturbances in streams: implications for population persistence</a:t>
            </a:r>
            <a:r>
              <a:rPr lang="en-US" dirty="0" smtClean="0"/>
              <a:t>. Journal of the North American </a:t>
            </a:r>
            <a:r>
              <a:rPr lang="en-US" dirty="0" err="1" smtClean="0"/>
              <a:t>Benthological</a:t>
            </a:r>
            <a:r>
              <a:rPr lang="en-US" dirty="0" smtClean="0"/>
              <a:t> Society 19(4):670–679.</a:t>
            </a:r>
          </a:p>
          <a:p>
            <a:r>
              <a:rPr lang="en-US" b="1" dirty="0" smtClean="0">
                <a:hlinkClick r:id="rId3"/>
              </a:rPr>
              <a:t>^</a:t>
            </a:r>
            <a:r>
              <a:rPr lang="en-US" dirty="0" smtClean="0"/>
              <a:t> </a:t>
            </a:r>
            <a:r>
              <a:rPr lang="en-US" dirty="0" err="1" smtClean="0"/>
              <a:t>Negovetic</a:t>
            </a:r>
            <a:r>
              <a:rPr lang="en-US" dirty="0" smtClean="0"/>
              <a:t>, S. and J. </a:t>
            </a:r>
            <a:r>
              <a:rPr lang="en-US" dirty="0" err="1" smtClean="0"/>
              <a:t>Jokela</a:t>
            </a:r>
            <a:r>
              <a:rPr lang="en-US" dirty="0" smtClean="0"/>
              <a:t>. 2000. </a:t>
            </a:r>
            <a:r>
              <a:rPr lang="en-US" i="1" dirty="0" smtClean="0"/>
              <a:t>Food choice </a:t>
            </a:r>
            <a:r>
              <a:rPr lang="en-US" i="1" dirty="0" err="1" smtClean="0"/>
              <a:t>behaviour</a:t>
            </a:r>
            <a:r>
              <a:rPr lang="en-US" i="1" dirty="0" smtClean="0"/>
              <a:t> may promote habitat specificity in mixed populations of </a:t>
            </a:r>
            <a:r>
              <a:rPr lang="en-US" i="1" dirty="0" err="1" smtClean="0"/>
              <a:t>clonal</a:t>
            </a:r>
            <a:r>
              <a:rPr lang="en-US" i="1" dirty="0" smtClean="0"/>
              <a:t> and sexual </a:t>
            </a:r>
            <a:r>
              <a:rPr lang="en-US" i="1" dirty="0" err="1" smtClean="0"/>
              <a:t>Potamopyrgus</a:t>
            </a:r>
            <a:r>
              <a:rPr lang="en-US" i="1" dirty="0" smtClean="0"/>
              <a:t> </a:t>
            </a:r>
            <a:r>
              <a:rPr lang="en-US" i="1" dirty="0" err="1" smtClean="0"/>
              <a:t>antipodarum</a:t>
            </a:r>
            <a:r>
              <a:rPr lang="en-US" i="1" dirty="0" smtClean="0"/>
              <a:t>.</a:t>
            </a:r>
            <a:r>
              <a:rPr lang="en-US" dirty="0" smtClean="0"/>
              <a:t> Experimental Ecology 60(4):435–441.</a:t>
            </a:r>
          </a:p>
          <a:p>
            <a:r>
              <a:rPr lang="en-US" b="1" dirty="0" smtClean="0">
                <a:hlinkClick r:id="rId3"/>
              </a:rPr>
              <a:t>^</a:t>
            </a:r>
            <a:r>
              <a:rPr lang="en-US" dirty="0" smtClean="0"/>
              <a:t> Richards, D. C., L. D. </a:t>
            </a:r>
            <a:r>
              <a:rPr lang="en-US" dirty="0" err="1" smtClean="0"/>
              <a:t>Cazier</a:t>
            </a:r>
            <a:r>
              <a:rPr lang="en-US" dirty="0" smtClean="0"/>
              <a:t> and G. T. Lester. 2001. </a:t>
            </a:r>
            <a:r>
              <a:rPr lang="en-US" i="1" dirty="0" smtClean="0"/>
              <a:t>Spatial distribution of three snail species, including the invader </a:t>
            </a:r>
            <a:r>
              <a:rPr lang="en-US" i="1" dirty="0" err="1" smtClean="0"/>
              <a:t>Potamopyrgus</a:t>
            </a:r>
            <a:r>
              <a:rPr lang="en-US" i="1" dirty="0" smtClean="0"/>
              <a:t> </a:t>
            </a:r>
            <a:r>
              <a:rPr lang="en-US" i="1" dirty="0" err="1" smtClean="0"/>
              <a:t>antipodarum</a:t>
            </a:r>
            <a:r>
              <a:rPr lang="en-US" i="1" dirty="0" smtClean="0"/>
              <a:t>, in a freshwater spring</a:t>
            </a:r>
            <a:r>
              <a:rPr lang="en-US" dirty="0" smtClean="0"/>
              <a:t>. Western North American Naturalist 61(3):375–380.</a:t>
            </a:r>
          </a:p>
          <a:p>
            <a:r>
              <a:rPr lang="en-US" b="1" dirty="0" smtClean="0">
                <a:hlinkClick r:id="rId3"/>
              </a:rPr>
              <a:t>^</a:t>
            </a:r>
            <a:r>
              <a:rPr lang="en-US" dirty="0" smtClean="0"/>
              <a:t> </a:t>
            </a:r>
            <a:r>
              <a:rPr lang="en-US" dirty="0" err="1" smtClean="0"/>
              <a:t>Weatherhead</a:t>
            </a:r>
            <a:r>
              <a:rPr lang="en-US" dirty="0" smtClean="0"/>
              <a:t>, M. A. and M. R. James. 2001. </a:t>
            </a:r>
            <a:r>
              <a:rPr lang="en-US" i="1" dirty="0" smtClean="0"/>
              <a:t>Distribution of </a:t>
            </a:r>
            <a:r>
              <a:rPr lang="en-US" i="1" dirty="0" err="1" smtClean="0"/>
              <a:t>macroinvertebrates</a:t>
            </a:r>
            <a:r>
              <a:rPr lang="en-US" i="1" dirty="0" smtClean="0"/>
              <a:t> in relation to physical and biological variables in the littoral zone of nine New Zealand lakes</a:t>
            </a:r>
            <a:r>
              <a:rPr lang="en-US" dirty="0" smtClean="0"/>
              <a:t>. </a:t>
            </a:r>
            <a:r>
              <a:rPr lang="en-US" dirty="0" err="1" smtClean="0">
                <a:hlinkClick r:id="rId116" tooltip="Hydrobiologia"/>
              </a:rPr>
              <a:t>Hydrobiologia</a:t>
            </a:r>
            <a:r>
              <a:rPr lang="en-US" dirty="0" smtClean="0"/>
              <a:t> 462(1–3):115–129.</a:t>
            </a:r>
          </a:p>
          <a:p>
            <a:r>
              <a:rPr lang="en-US" b="1" dirty="0" smtClean="0">
                <a:hlinkClick r:id="rId3"/>
              </a:rPr>
              <a:t>^</a:t>
            </a:r>
            <a:r>
              <a:rPr lang="en-US" dirty="0" smtClean="0"/>
              <a:t> Death, R. G., B. Baillie and P. </a:t>
            </a:r>
            <a:r>
              <a:rPr lang="en-US" dirty="0" err="1" smtClean="0"/>
              <a:t>Fransen</a:t>
            </a:r>
            <a:r>
              <a:rPr lang="en-US" dirty="0" smtClean="0"/>
              <a:t>. 2003. </a:t>
            </a:r>
            <a:r>
              <a:rPr lang="en-US" i="1" dirty="0" smtClean="0"/>
              <a:t>Effect of </a:t>
            </a:r>
            <a:r>
              <a:rPr lang="en-US" i="1" dirty="0" err="1" smtClean="0"/>
              <a:t>Pinus</a:t>
            </a:r>
            <a:r>
              <a:rPr lang="en-US" i="1" dirty="0" smtClean="0"/>
              <a:t> </a:t>
            </a:r>
            <a:r>
              <a:rPr lang="en-US" i="1" dirty="0" err="1" smtClean="0"/>
              <a:t>radiata</a:t>
            </a:r>
            <a:r>
              <a:rPr lang="en-US" i="1" dirty="0" smtClean="0"/>
              <a:t> logging on stream invertebrate communities in Hawke’s Bay, New Zealand</a:t>
            </a:r>
            <a:r>
              <a:rPr lang="en-US" dirty="0" smtClean="0"/>
              <a:t>. New Zealand Journal of Marine and Freshwater Research 37(3):507–520.</a:t>
            </a:r>
          </a:p>
          <a:p>
            <a:r>
              <a:rPr lang="en-US" b="1" dirty="0" smtClean="0">
                <a:hlinkClick r:id="rId3"/>
              </a:rPr>
              <a:t>^</a:t>
            </a:r>
            <a:r>
              <a:rPr lang="en-US" dirty="0" smtClean="0"/>
              <a:t> Schreiber, E. S. G., G. P. Quinn and P. S. Lake. 2003. </a:t>
            </a:r>
            <a:r>
              <a:rPr lang="en-US" i="1" dirty="0" smtClean="0"/>
              <a:t>Distribution of an alien aquatic snail in relation to flow variability, human activities and water quality</a:t>
            </a:r>
            <a:r>
              <a:rPr lang="en-US" dirty="0" smtClean="0"/>
              <a:t>. Freshwater Biology 48(6):951–961.</a:t>
            </a:r>
          </a:p>
          <a:p>
            <a:r>
              <a:rPr lang="en-US" b="1" dirty="0" smtClean="0">
                <a:hlinkClick r:id="rId3"/>
              </a:rPr>
              <a:t>^</a:t>
            </a:r>
            <a:r>
              <a:rPr lang="en-US" dirty="0" smtClean="0"/>
              <a:t> </a:t>
            </a:r>
            <a:r>
              <a:rPr lang="en-US" dirty="0" err="1" smtClean="0"/>
              <a:t>Suren</a:t>
            </a:r>
            <a:r>
              <a:rPr lang="en-US" dirty="0" smtClean="0"/>
              <a:t>, A. M. 2005. Effects of deposited sediment on patch selection by two grazing stream invertebrates. </a:t>
            </a:r>
            <a:r>
              <a:rPr lang="en-US" dirty="0" err="1" smtClean="0">
                <a:hlinkClick r:id="rId116" tooltip="Hydrobiologia"/>
              </a:rPr>
              <a:t>Hydrobiologia</a:t>
            </a:r>
            <a:r>
              <a:rPr lang="en-US" dirty="0" smtClean="0"/>
              <a:t> 549(1):205–218.</a:t>
            </a:r>
          </a:p>
          <a:p>
            <a:r>
              <a:rPr lang="en-US" b="1" dirty="0" smtClean="0">
                <a:hlinkClick r:id="rId3"/>
              </a:rPr>
              <a:t>^</a:t>
            </a:r>
            <a:r>
              <a:rPr lang="en-US" dirty="0" smtClean="0"/>
              <a:t> Jacobsen, R. and V. E. Forbes. 1997. </a:t>
            </a:r>
            <a:r>
              <a:rPr lang="en-US" i="1" dirty="0" err="1" smtClean="0"/>
              <a:t>Clonal</a:t>
            </a:r>
            <a:r>
              <a:rPr lang="en-US" i="1" dirty="0" smtClean="0"/>
              <a:t> variation in life–history traits and feeding rates in the gastropod, </a:t>
            </a:r>
            <a:r>
              <a:rPr lang="en-US" i="1" dirty="0" err="1" smtClean="0"/>
              <a:t>Potamopyrgus</a:t>
            </a:r>
            <a:r>
              <a:rPr lang="en-US" i="1" dirty="0" smtClean="0"/>
              <a:t> </a:t>
            </a:r>
            <a:r>
              <a:rPr lang="en-US" i="1" dirty="0" err="1" smtClean="0"/>
              <a:t>antipodarum</a:t>
            </a:r>
            <a:r>
              <a:rPr lang="en-US" i="1" dirty="0" smtClean="0"/>
              <a:t>: performance across a salinity gradient</a:t>
            </a:r>
            <a:r>
              <a:rPr lang="en-US" dirty="0" smtClean="0"/>
              <a:t>. Functional Ecology 11(2):260–267.</a:t>
            </a:r>
          </a:p>
          <a:p>
            <a:r>
              <a:rPr lang="en-US" b="1" dirty="0" smtClean="0">
                <a:hlinkClick r:id="rId3"/>
              </a:rPr>
              <a:t>^</a:t>
            </a:r>
            <a:r>
              <a:rPr lang="en-US" dirty="0" smtClean="0"/>
              <a:t> </a:t>
            </a:r>
            <a:r>
              <a:rPr lang="en-US" dirty="0" err="1" smtClean="0"/>
              <a:t>Leppäkoski</a:t>
            </a:r>
            <a:r>
              <a:rPr lang="en-US" dirty="0" smtClean="0"/>
              <a:t>, E. and S. </a:t>
            </a:r>
            <a:r>
              <a:rPr lang="en-US" dirty="0" err="1" smtClean="0"/>
              <a:t>Olenin</a:t>
            </a:r>
            <a:r>
              <a:rPr lang="en-US" dirty="0" smtClean="0"/>
              <a:t>. 2000. </a:t>
            </a:r>
            <a:r>
              <a:rPr lang="en-US" i="1" dirty="0" smtClean="0"/>
              <a:t>Non–native species and rates of spread: lessons from the brackish Baltic Sea</a:t>
            </a:r>
            <a:r>
              <a:rPr lang="en-US" dirty="0" smtClean="0"/>
              <a:t>. Biological Invasions 2(2):151–163.</a:t>
            </a:r>
          </a:p>
          <a:p>
            <a:r>
              <a:rPr lang="en-US" b="1" dirty="0" smtClean="0">
                <a:hlinkClick r:id="rId3"/>
              </a:rPr>
              <a:t>^</a:t>
            </a:r>
            <a:r>
              <a:rPr lang="en-US" dirty="0" smtClean="0"/>
              <a:t> </a:t>
            </a:r>
            <a:r>
              <a:rPr lang="en-US" dirty="0" err="1" smtClean="0"/>
              <a:t>Costil</a:t>
            </a:r>
            <a:r>
              <a:rPr lang="en-US" dirty="0" smtClean="0"/>
              <a:t>, K., G.B. J. </a:t>
            </a:r>
            <a:r>
              <a:rPr lang="en-US" dirty="0" err="1" smtClean="0"/>
              <a:t>Dussart</a:t>
            </a:r>
            <a:r>
              <a:rPr lang="en-US" dirty="0" smtClean="0"/>
              <a:t> and J. </a:t>
            </a:r>
            <a:r>
              <a:rPr lang="en-US" dirty="0" err="1" smtClean="0"/>
              <a:t>Daquzan</a:t>
            </a:r>
            <a:r>
              <a:rPr lang="en-US" dirty="0" smtClean="0"/>
              <a:t>. 2001. Biodiversity of aquatic gastropods in the Mont St–Michel basin (France) in relation to salinity and drying of habitats. Biodiversity and Conservation 10(1):1–18.</a:t>
            </a:r>
          </a:p>
          <a:p>
            <a:r>
              <a:rPr lang="en-US" dirty="0" smtClean="0"/>
              <a:t>^ </a:t>
            </a:r>
            <a:r>
              <a:rPr lang="en-US" b="1" i="1" baseline="30000" dirty="0" smtClean="0">
                <a:hlinkClick r:id="rId3"/>
              </a:rPr>
              <a:t>a</a:t>
            </a:r>
            <a:r>
              <a:rPr lang="en-US" dirty="0" smtClean="0"/>
              <a:t> </a:t>
            </a:r>
            <a:r>
              <a:rPr lang="en-US" b="1" i="1" baseline="30000" dirty="0" smtClean="0">
                <a:hlinkClick r:id="rId3"/>
              </a:rPr>
              <a:t>b</a:t>
            </a:r>
            <a:r>
              <a:rPr lang="en-US" dirty="0" smtClean="0"/>
              <a:t> Gerard, C., A. Blanc and K. </a:t>
            </a:r>
            <a:r>
              <a:rPr lang="en-US" dirty="0" err="1" smtClean="0"/>
              <a:t>Costil</a:t>
            </a:r>
            <a:r>
              <a:rPr lang="en-US" dirty="0" smtClean="0"/>
              <a:t>. 2003. </a:t>
            </a:r>
            <a:r>
              <a:rPr lang="en-US" i="1" dirty="0" err="1" smtClean="0"/>
              <a:t>Potamopyrgus</a:t>
            </a:r>
            <a:r>
              <a:rPr lang="en-US" i="1" dirty="0" smtClean="0"/>
              <a:t> </a:t>
            </a:r>
            <a:r>
              <a:rPr lang="en-US" i="1" dirty="0" err="1" smtClean="0"/>
              <a:t>antipodarum</a:t>
            </a:r>
            <a:r>
              <a:rPr lang="en-US" i="1" dirty="0" smtClean="0"/>
              <a:t> (</a:t>
            </a:r>
            <a:r>
              <a:rPr lang="en-US" i="1" dirty="0" err="1" smtClean="0"/>
              <a:t>Mollusca</a:t>
            </a:r>
            <a:r>
              <a:rPr lang="en-US" i="1" dirty="0" smtClean="0"/>
              <a:t>: </a:t>
            </a:r>
            <a:r>
              <a:rPr lang="en-US" i="1" dirty="0" err="1" smtClean="0"/>
              <a:t>Hydrobiidae</a:t>
            </a:r>
            <a:r>
              <a:rPr lang="en-US" i="1" dirty="0" smtClean="0"/>
              <a:t>) in continental aquatic gastropod communities: impact of salinity and </a:t>
            </a:r>
            <a:r>
              <a:rPr lang="en-US" i="1" dirty="0" err="1" smtClean="0"/>
              <a:t>trematode</a:t>
            </a:r>
            <a:r>
              <a:rPr lang="en-US" i="1" dirty="0" smtClean="0"/>
              <a:t> parasitism</a:t>
            </a:r>
            <a:r>
              <a:rPr lang="en-US" dirty="0" smtClean="0"/>
              <a:t>. </a:t>
            </a:r>
            <a:r>
              <a:rPr lang="en-US" dirty="0" err="1" smtClean="0">
                <a:hlinkClick r:id="rId116" tooltip="Hydrobiologia"/>
              </a:rPr>
              <a:t>Hydrobiologia</a:t>
            </a:r>
            <a:r>
              <a:rPr lang="en-US" dirty="0" smtClean="0"/>
              <a:t> 493(1–3):167–172.</a:t>
            </a:r>
          </a:p>
          <a:p>
            <a:r>
              <a:rPr lang="en-US" b="1" dirty="0" smtClean="0">
                <a:hlinkClick r:id="rId3"/>
              </a:rPr>
              <a:t>^</a:t>
            </a:r>
            <a:r>
              <a:rPr lang="en-US" dirty="0" smtClean="0"/>
              <a:t> Cox, T. J. and J. C. Rutherford. 2000. </a:t>
            </a:r>
            <a:r>
              <a:rPr lang="en-US" i="1" dirty="0" smtClean="0"/>
              <a:t>Thermal tolerances of two stream invertebrates exposed to diurnally varying temperature</a:t>
            </a:r>
            <a:r>
              <a:rPr lang="en-US" dirty="0" smtClean="0"/>
              <a:t>. New Zealand Journal of Marine and Freshwater Research 34(2):203–208.</a:t>
            </a:r>
          </a:p>
          <a:p>
            <a:r>
              <a:rPr lang="en-US" b="1" dirty="0" smtClean="0">
                <a:hlinkClick r:id="rId3"/>
              </a:rPr>
              <a:t>^</a:t>
            </a:r>
            <a:r>
              <a:rPr lang="en-US" dirty="0" smtClean="0"/>
              <a:t> </a:t>
            </a:r>
            <a:r>
              <a:rPr lang="en-US" dirty="0" err="1" smtClean="0"/>
              <a:t>Broekhuizen</a:t>
            </a:r>
            <a:r>
              <a:rPr lang="en-US" dirty="0" smtClean="0"/>
              <a:t>, N., S. </a:t>
            </a:r>
            <a:r>
              <a:rPr lang="en-US" dirty="0" err="1" smtClean="0"/>
              <a:t>Parkyn</a:t>
            </a:r>
            <a:r>
              <a:rPr lang="en-US" dirty="0" smtClean="0"/>
              <a:t> and D. Miller. 2001. Fine sediment effects on feeding and growth in the invertebrate grazer </a:t>
            </a:r>
            <a:r>
              <a:rPr lang="en-US" dirty="0" err="1" smtClean="0"/>
              <a:t>Potamopyrgus</a:t>
            </a:r>
            <a:r>
              <a:rPr lang="en-US" dirty="0" smtClean="0"/>
              <a:t> </a:t>
            </a:r>
            <a:r>
              <a:rPr lang="en-US" dirty="0" err="1" smtClean="0"/>
              <a:t>antipodarum</a:t>
            </a:r>
            <a:r>
              <a:rPr lang="en-US" dirty="0" smtClean="0"/>
              <a:t> (</a:t>
            </a:r>
            <a:r>
              <a:rPr lang="en-US" dirty="0" err="1" smtClean="0"/>
              <a:t>Gastropoda</a:t>
            </a:r>
            <a:r>
              <a:rPr lang="en-US" dirty="0" smtClean="0"/>
              <a:t>, </a:t>
            </a:r>
            <a:r>
              <a:rPr lang="en-US" dirty="0" err="1" smtClean="0"/>
              <a:t>Hydrobiidae</a:t>
            </a:r>
            <a:r>
              <a:rPr lang="en-US" dirty="0" smtClean="0"/>
              <a:t>) and </a:t>
            </a:r>
            <a:r>
              <a:rPr lang="en-US" dirty="0" err="1" smtClean="0"/>
              <a:t>Deleatidium</a:t>
            </a:r>
            <a:r>
              <a:rPr lang="en-US" dirty="0" smtClean="0"/>
              <a:t> sp. (</a:t>
            </a:r>
            <a:r>
              <a:rPr lang="en-US" dirty="0" err="1" smtClean="0"/>
              <a:t>Ephemeroptera</a:t>
            </a:r>
            <a:r>
              <a:rPr lang="en-US" dirty="0" smtClean="0"/>
              <a:t>, </a:t>
            </a:r>
            <a:r>
              <a:rPr lang="en-US" dirty="0" err="1" smtClean="0"/>
              <a:t>Letpophlebiidae</a:t>
            </a:r>
            <a:r>
              <a:rPr lang="en-US" dirty="0" smtClean="0"/>
              <a:t>). </a:t>
            </a:r>
            <a:r>
              <a:rPr lang="en-US" dirty="0" err="1" smtClean="0">
                <a:hlinkClick r:id="rId116" tooltip="Hydrobiologia"/>
              </a:rPr>
              <a:t>Hydrobiologia</a:t>
            </a:r>
            <a:r>
              <a:rPr lang="en-US" dirty="0" smtClean="0"/>
              <a:t> 457(1–3):125–132.</a:t>
            </a:r>
          </a:p>
          <a:p>
            <a:r>
              <a:rPr lang="en-US" b="1" dirty="0" smtClean="0">
                <a:hlinkClick r:id="rId3"/>
              </a:rPr>
              <a:t>^</a:t>
            </a:r>
            <a:r>
              <a:rPr lang="en-US" dirty="0" smtClean="0"/>
              <a:t> James, M. R., I. Hawes and M. </a:t>
            </a:r>
            <a:r>
              <a:rPr lang="en-US" dirty="0" err="1" smtClean="0"/>
              <a:t>Weatherhead</a:t>
            </a:r>
            <a:r>
              <a:rPr lang="en-US" dirty="0" smtClean="0"/>
              <a:t>. 2000. </a:t>
            </a:r>
            <a:r>
              <a:rPr lang="en-US" i="1" dirty="0" smtClean="0"/>
              <a:t>Removal of settled sediments and </a:t>
            </a:r>
            <a:r>
              <a:rPr lang="en-US" i="1" dirty="0" err="1" smtClean="0"/>
              <a:t>periphyton</a:t>
            </a:r>
            <a:r>
              <a:rPr lang="en-US" i="1" dirty="0" smtClean="0"/>
              <a:t> from </a:t>
            </a:r>
            <a:r>
              <a:rPr lang="en-US" i="1" dirty="0" err="1" smtClean="0"/>
              <a:t>macrophytes</a:t>
            </a:r>
            <a:r>
              <a:rPr lang="en-US" i="1" dirty="0" smtClean="0"/>
              <a:t> by grazing invertebrates in the littoral zone of a large </a:t>
            </a:r>
            <a:r>
              <a:rPr lang="en-US" i="1" dirty="0" err="1" smtClean="0"/>
              <a:t>oligotrophic</a:t>
            </a:r>
            <a:r>
              <a:rPr lang="en-US" i="1" dirty="0" smtClean="0"/>
              <a:t> lake</a:t>
            </a:r>
            <a:r>
              <a:rPr lang="en-US" dirty="0" smtClean="0"/>
              <a:t>. Freshwater Biology 44(2):311–326.</a:t>
            </a:r>
          </a:p>
          <a:p>
            <a:r>
              <a:rPr lang="en-US" b="1" dirty="0" smtClean="0">
                <a:hlinkClick r:id="rId3"/>
              </a:rPr>
              <a:t>^</a:t>
            </a:r>
            <a:r>
              <a:rPr lang="en-US" dirty="0" smtClean="0"/>
              <a:t> Kelly, D. J. and I. Hawes. 2005. </a:t>
            </a:r>
            <a:r>
              <a:rPr lang="en-US" i="1" dirty="0" smtClean="0"/>
              <a:t>Effects of invasive </a:t>
            </a:r>
            <a:r>
              <a:rPr lang="en-US" i="1" dirty="0" err="1" smtClean="0"/>
              <a:t>macrophytes</a:t>
            </a:r>
            <a:r>
              <a:rPr lang="en-US" i="1" dirty="0" smtClean="0"/>
              <a:t> on littoral–zone productivity and </a:t>
            </a:r>
            <a:r>
              <a:rPr lang="en-US" i="1" dirty="0" err="1" smtClean="0"/>
              <a:t>foodweb</a:t>
            </a:r>
            <a:r>
              <a:rPr lang="en-US" i="1" dirty="0" smtClean="0"/>
              <a:t> dynamics in a New Zealand high–country lake</a:t>
            </a:r>
            <a:r>
              <a:rPr lang="en-US" dirty="0" smtClean="0"/>
              <a:t>. Journal of the North American </a:t>
            </a:r>
            <a:r>
              <a:rPr lang="en-US" dirty="0" err="1" smtClean="0"/>
              <a:t>Benthological</a:t>
            </a:r>
            <a:r>
              <a:rPr lang="en-US" dirty="0" smtClean="0"/>
              <a:t> Society 24(2):300–320.</a:t>
            </a:r>
          </a:p>
          <a:p>
            <a:r>
              <a:rPr lang="en-US" b="1" dirty="0" smtClean="0">
                <a:hlinkClick r:id="rId3"/>
              </a:rPr>
              <a:t>^</a:t>
            </a:r>
            <a:r>
              <a:rPr lang="en-US" dirty="0" smtClean="0"/>
              <a:t> </a:t>
            </a:r>
            <a:r>
              <a:rPr lang="en-US" dirty="0" err="1" smtClean="0"/>
              <a:t>Parkyn</a:t>
            </a:r>
            <a:r>
              <a:rPr lang="en-US" dirty="0" smtClean="0"/>
              <a:t>, S. M., J. M. Quinn, T. J. Cox and N. </a:t>
            </a:r>
            <a:r>
              <a:rPr lang="en-US" dirty="0" err="1" smtClean="0"/>
              <a:t>Broekhuizen</a:t>
            </a:r>
            <a:r>
              <a:rPr lang="en-US" dirty="0" smtClean="0"/>
              <a:t>. 2005. </a:t>
            </a:r>
            <a:r>
              <a:rPr lang="en-US" i="1" dirty="0" smtClean="0"/>
              <a:t>Pathways of N and C uptake and transfer in stream food webs: an isotope enrichment experiment</a:t>
            </a:r>
            <a:r>
              <a:rPr lang="en-US" dirty="0" smtClean="0"/>
              <a:t>. Journal of the North American </a:t>
            </a:r>
            <a:r>
              <a:rPr lang="en-US" dirty="0" err="1" smtClean="0"/>
              <a:t>Benthological</a:t>
            </a:r>
            <a:r>
              <a:rPr lang="en-US" dirty="0" smtClean="0"/>
              <a:t> Society 24(4):955–975.</a:t>
            </a:r>
          </a:p>
          <a:p>
            <a:r>
              <a:rPr lang="en-US" b="1" dirty="0" smtClean="0">
                <a:hlinkClick r:id="rId3"/>
              </a:rPr>
              <a:t>^</a:t>
            </a:r>
            <a:r>
              <a:rPr lang="en-US" dirty="0" smtClean="0"/>
              <a:t> Schreiber, E. S. G., A. </a:t>
            </a:r>
            <a:r>
              <a:rPr lang="en-US" dirty="0" err="1" smtClean="0"/>
              <a:t>Glaister</a:t>
            </a:r>
            <a:r>
              <a:rPr lang="en-US" dirty="0" smtClean="0"/>
              <a:t>, G. P. Quinn and P. S. Lake. 1998. </a:t>
            </a:r>
            <a:r>
              <a:rPr lang="en-US" i="1" dirty="0" smtClean="0"/>
              <a:t>Life history and population dynamics of the exotic snail </a:t>
            </a:r>
            <a:r>
              <a:rPr lang="en-US" i="1" dirty="0" err="1" smtClean="0"/>
              <a:t>Potamopyrgus</a:t>
            </a:r>
            <a:r>
              <a:rPr lang="en-US" i="1" dirty="0" smtClean="0"/>
              <a:t> </a:t>
            </a:r>
            <a:r>
              <a:rPr lang="en-US" i="1" dirty="0" err="1" smtClean="0"/>
              <a:t>antipodarum</a:t>
            </a:r>
            <a:r>
              <a:rPr lang="en-US" i="1" dirty="0" smtClean="0"/>
              <a:t> (</a:t>
            </a:r>
            <a:r>
              <a:rPr lang="en-US" i="1" dirty="0" err="1" smtClean="0"/>
              <a:t>Prosobranchia</a:t>
            </a:r>
            <a:r>
              <a:rPr lang="en-US" i="1" dirty="0" smtClean="0"/>
              <a:t>: </a:t>
            </a:r>
            <a:r>
              <a:rPr lang="en-US" i="1" dirty="0" err="1" smtClean="0"/>
              <a:t>Hydrobiidae</a:t>
            </a:r>
            <a:r>
              <a:rPr lang="en-US" i="1" dirty="0" smtClean="0"/>
              <a:t>) in Lake </a:t>
            </a:r>
            <a:r>
              <a:rPr lang="en-US" i="1" dirty="0" err="1" smtClean="0"/>
              <a:t>Purrumbete</a:t>
            </a:r>
            <a:r>
              <a:rPr lang="en-US" i="1" dirty="0" smtClean="0"/>
              <a:t>, Victoria, Australia</a:t>
            </a:r>
            <a:r>
              <a:rPr lang="en-US" dirty="0" smtClean="0"/>
              <a:t>. Marine and Freshwater Research 49(1):73–78.</a:t>
            </a:r>
          </a:p>
          <a:p>
            <a:r>
              <a:rPr lang="en-US" b="1" dirty="0" smtClean="0">
                <a:hlinkClick r:id="rId3"/>
              </a:rPr>
              <a:t>^</a:t>
            </a:r>
            <a:r>
              <a:rPr lang="en-US" dirty="0" smtClean="0"/>
              <a:t> Lively, C. M. and J. </a:t>
            </a:r>
            <a:r>
              <a:rPr lang="en-US" dirty="0" err="1" smtClean="0"/>
              <a:t>Jokela</a:t>
            </a:r>
            <a:r>
              <a:rPr lang="en-US" dirty="0" smtClean="0"/>
              <a:t>. 2002. </a:t>
            </a:r>
            <a:r>
              <a:rPr lang="en-US" i="1" dirty="0" smtClean="0"/>
              <a:t>Temporal and spatial distribution of parasites and sex in a freshwater snail</a:t>
            </a:r>
            <a:r>
              <a:rPr lang="en-US" dirty="0" smtClean="0"/>
              <a:t>. Evolutionary Ecology Research 4(2):219–226.</a:t>
            </a:r>
          </a:p>
          <a:p>
            <a:r>
              <a:rPr lang="en-US" b="1" dirty="0" smtClean="0">
                <a:hlinkClick r:id="rId3"/>
              </a:rPr>
              <a:t>^</a:t>
            </a:r>
            <a:r>
              <a:rPr lang="en-US" dirty="0" smtClean="0"/>
              <a:t> </a:t>
            </a:r>
            <a:r>
              <a:rPr lang="en-US" dirty="0" smtClean="0">
                <a:hlinkClick r:id="rId117"/>
              </a:rPr>
              <a:t>"New Zealand </a:t>
            </a:r>
            <a:r>
              <a:rPr lang="en-US" dirty="0" err="1" smtClean="0">
                <a:hlinkClick r:id="rId117"/>
              </a:rPr>
              <a:t>mudsnail</a:t>
            </a:r>
            <a:r>
              <a:rPr lang="en-US" dirty="0" smtClean="0">
                <a:hlinkClick r:id="rId117"/>
              </a:rPr>
              <a:t> (</a:t>
            </a:r>
            <a:r>
              <a:rPr lang="en-US" dirty="0" err="1" smtClean="0">
                <a:hlinkClick r:id="rId117"/>
              </a:rPr>
              <a:t>Potamopyrgus</a:t>
            </a:r>
            <a:r>
              <a:rPr lang="en-US" dirty="0" smtClean="0">
                <a:hlinkClick r:id="rId117"/>
              </a:rPr>
              <a:t> </a:t>
            </a:r>
            <a:r>
              <a:rPr lang="en-US" dirty="0" err="1" smtClean="0">
                <a:hlinkClick r:id="rId117"/>
              </a:rPr>
              <a:t>antipodarum</a:t>
            </a:r>
            <a:r>
              <a:rPr lang="en-US" dirty="0" smtClean="0">
                <a:hlinkClick r:id="rId117"/>
              </a:rPr>
              <a:t>)"</a:t>
            </a:r>
            <a:r>
              <a:rPr lang="en-US" dirty="0" smtClean="0"/>
              <a:t>. </a:t>
            </a:r>
            <a:r>
              <a:rPr lang="en-US" i="1" dirty="0" smtClean="0"/>
              <a:t>Kansas Department of Wildlife and Parks</a:t>
            </a:r>
            <a:r>
              <a:rPr lang="en-US" dirty="0" smtClean="0"/>
              <a:t>. 2006. Retrieved 2006-05-04.</a:t>
            </a:r>
          </a:p>
          <a:p>
            <a:r>
              <a:rPr lang="en-US" b="1" dirty="0" smtClean="0">
                <a:hlinkClick r:id="rId3"/>
              </a:rPr>
              <a:t>^</a:t>
            </a:r>
            <a:r>
              <a:rPr lang="en-US" dirty="0" smtClean="0"/>
              <a:t> </a:t>
            </a:r>
            <a:r>
              <a:rPr lang="en-US" dirty="0" smtClean="0">
                <a:hlinkClick r:id="rId118"/>
              </a:rPr>
              <a:t>Larval </a:t>
            </a:r>
            <a:r>
              <a:rPr lang="en-US" dirty="0" err="1" smtClean="0">
                <a:hlinkClick r:id="rId118"/>
              </a:rPr>
              <a:t>Trematoda</a:t>
            </a:r>
            <a:r>
              <a:rPr lang="en-US" dirty="0" smtClean="0">
                <a:hlinkClick r:id="rId118"/>
              </a:rPr>
              <a:t>: Winterbourne</a:t>
            </a:r>
            <a:endParaRPr lang="en-US" dirty="0" smtClean="0"/>
          </a:p>
          <a:p>
            <a:r>
              <a:rPr lang="en-US" b="1" dirty="0" smtClean="0">
                <a:hlinkClick r:id="rId3"/>
              </a:rPr>
              <a:t>^</a:t>
            </a:r>
            <a:r>
              <a:rPr lang="en-US" dirty="0" smtClean="0"/>
              <a:t> </a:t>
            </a:r>
            <a:r>
              <a:rPr lang="en-US" dirty="0" err="1" smtClean="0"/>
              <a:t>Dybdahl</a:t>
            </a:r>
            <a:r>
              <a:rPr lang="en-US" dirty="0" smtClean="0"/>
              <a:t>, M. F. and A. C. </a:t>
            </a:r>
            <a:r>
              <a:rPr lang="en-US" dirty="0" err="1" smtClean="0"/>
              <a:t>Krist</a:t>
            </a:r>
            <a:r>
              <a:rPr lang="en-US" dirty="0" smtClean="0"/>
              <a:t>. 2004. Genotypic vs. condition effects on parasite–driven rare advantage. Journal of Evolutionary Biology 17(5):967–973.</a:t>
            </a:r>
          </a:p>
          <a:p>
            <a:r>
              <a:rPr lang="en-US" b="1" dirty="0" smtClean="0">
                <a:hlinkClick r:id="rId3"/>
              </a:rPr>
              <a:t>^</a:t>
            </a:r>
            <a:r>
              <a:rPr lang="en-US" dirty="0" smtClean="0"/>
              <a:t> </a:t>
            </a:r>
            <a:r>
              <a:rPr lang="en-US" dirty="0" smtClean="0">
                <a:hlinkClick r:id="rId119"/>
              </a:rPr>
              <a:t>About </a:t>
            </a:r>
            <a:r>
              <a:rPr lang="en-US" dirty="0" err="1" smtClean="0">
                <a:hlinkClick r:id="rId119"/>
              </a:rPr>
              <a:t>Microphallus</a:t>
            </a:r>
            <a:endParaRPr lang="en-US" dirty="0" smtClean="0"/>
          </a:p>
          <a:p>
            <a:r>
              <a:rPr lang="en-US" b="1" dirty="0" smtClean="0">
                <a:hlinkClick r:id="rId3"/>
              </a:rPr>
              <a:t>^</a:t>
            </a:r>
            <a:r>
              <a:rPr lang="en-US" dirty="0" smtClean="0"/>
              <a:t> </a:t>
            </a:r>
            <a:r>
              <a:rPr lang="en-US" dirty="0" err="1" smtClean="0"/>
              <a:t>Aamio</a:t>
            </a:r>
            <a:r>
              <a:rPr lang="en-US" dirty="0" smtClean="0"/>
              <a:t>, K. and E. </a:t>
            </a:r>
            <a:r>
              <a:rPr lang="en-US" dirty="0" err="1" smtClean="0"/>
              <a:t>Bornsdorff</a:t>
            </a:r>
            <a:r>
              <a:rPr lang="en-US" dirty="0" smtClean="0"/>
              <a:t>. 1997. </a:t>
            </a:r>
            <a:r>
              <a:rPr lang="en-US" i="1" dirty="0" smtClean="0"/>
              <a:t>Passing the gut of juvenile flounder </a:t>
            </a:r>
            <a:r>
              <a:rPr lang="en-US" i="1" dirty="0" err="1" smtClean="0"/>
              <a:t>Platichthys</a:t>
            </a:r>
            <a:r>
              <a:rPr lang="en-US" i="1" dirty="0" smtClean="0"/>
              <a:t> </a:t>
            </a:r>
            <a:r>
              <a:rPr lang="en-US" i="1" dirty="0" err="1" smtClean="0"/>
              <a:t>flesus</a:t>
            </a:r>
            <a:r>
              <a:rPr lang="en-US" i="1" dirty="0" smtClean="0"/>
              <a:t> (L.) – differential survival of </a:t>
            </a:r>
            <a:r>
              <a:rPr lang="en-US" i="1" dirty="0" err="1" smtClean="0"/>
              <a:t>zoobenthic</a:t>
            </a:r>
            <a:r>
              <a:rPr lang="en-US" i="1" dirty="0" smtClean="0"/>
              <a:t> prey species</a:t>
            </a:r>
            <a:r>
              <a:rPr lang="en-US" dirty="0" smtClean="0"/>
              <a:t>. Marine Biology 129: 11–14.</a:t>
            </a:r>
          </a:p>
          <a:p>
            <a:r>
              <a:rPr lang="en-US" b="1" dirty="0" smtClean="0">
                <a:hlinkClick r:id="rId3"/>
              </a:rPr>
              <a:t>^</a:t>
            </a:r>
            <a:r>
              <a:rPr lang="en-US" dirty="0" smtClean="0"/>
              <a:t> </a:t>
            </a:r>
            <a:r>
              <a:rPr lang="en-US" dirty="0" err="1" smtClean="0"/>
              <a:t>Levri</a:t>
            </a:r>
            <a:r>
              <a:rPr lang="en-US" dirty="0" smtClean="0"/>
              <a:t>, E. P. 1998. </a:t>
            </a:r>
            <a:r>
              <a:rPr lang="en-US" i="1" dirty="0" smtClean="0"/>
              <a:t>Perceived predation risk, parasitism, and the foraging behavior of a freshwater snail (</a:t>
            </a:r>
            <a:r>
              <a:rPr lang="en-US" i="1" dirty="0" err="1" smtClean="0"/>
              <a:t>Potamopyrgus</a:t>
            </a:r>
            <a:r>
              <a:rPr lang="en-US" i="1" dirty="0" smtClean="0"/>
              <a:t> </a:t>
            </a:r>
            <a:r>
              <a:rPr lang="en-US" i="1" dirty="0" err="1" smtClean="0"/>
              <a:t>antipodarum</a:t>
            </a:r>
            <a:r>
              <a:rPr lang="en-US" i="1" dirty="0" smtClean="0"/>
              <a:t>)</a:t>
            </a:r>
            <a:r>
              <a:rPr lang="en-US" dirty="0" smtClean="0"/>
              <a:t>. Canadian Journal of Zoology 76(10):1878–1884.</a:t>
            </a:r>
          </a:p>
          <a:p>
            <a:r>
              <a:rPr lang="en-US" b="1" dirty="0" smtClean="0"/>
              <a:t>Further reading</a:t>
            </a:r>
          </a:p>
          <a:p>
            <a:r>
              <a:rPr lang="en-US" dirty="0" err="1" smtClean="0"/>
              <a:t>Kerans</a:t>
            </a:r>
            <a:r>
              <a:rPr lang="en-US" dirty="0" smtClean="0"/>
              <a:t>, B. L, M. F. </a:t>
            </a:r>
            <a:r>
              <a:rPr lang="en-US" dirty="0" err="1" smtClean="0"/>
              <a:t>Dybdahl</a:t>
            </a:r>
            <a:r>
              <a:rPr lang="en-US" dirty="0" smtClean="0"/>
              <a:t>, M. M. </a:t>
            </a:r>
            <a:r>
              <a:rPr lang="en-US" dirty="0" err="1" smtClean="0"/>
              <a:t>Gangloff</a:t>
            </a:r>
            <a:r>
              <a:rPr lang="en-US" dirty="0" smtClean="0"/>
              <a:t> and J. E. </a:t>
            </a:r>
            <a:r>
              <a:rPr lang="en-US" dirty="0" err="1" smtClean="0"/>
              <a:t>Jannot</a:t>
            </a:r>
            <a:r>
              <a:rPr lang="en-US" dirty="0" smtClean="0"/>
              <a:t>. 2005. </a:t>
            </a:r>
            <a:r>
              <a:rPr lang="en-US" i="1" dirty="0" err="1" smtClean="0"/>
              <a:t>Potamopyrgus</a:t>
            </a:r>
            <a:r>
              <a:rPr lang="en-US" i="1" dirty="0" smtClean="0"/>
              <a:t> </a:t>
            </a:r>
            <a:r>
              <a:rPr lang="en-US" i="1" dirty="0" err="1" smtClean="0"/>
              <a:t>antipodarum</a:t>
            </a:r>
            <a:r>
              <a:rPr lang="en-US" i="1" dirty="0" smtClean="0"/>
              <a:t>: distribution, density, and effects on native </a:t>
            </a:r>
            <a:r>
              <a:rPr lang="en-US" i="1" dirty="0" err="1" smtClean="0"/>
              <a:t>macroinvertebrate</a:t>
            </a:r>
            <a:r>
              <a:rPr lang="en-US" i="1" dirty="0" smtClean="0"/>
              <a:t> assemblages in the Greater Yellowstone ecosystem</a:t>
            </a:r>
            <a:r>
              <a:rPr lang="en-US" dirty="0" smtClean="0"/>
              <a:t>. Journal of the North American </a:t>
            </a:r>
            <a:r>
              <a:rPr lang="en-US" dirty="0" err="1" smtClean="0"/>
              <a:t>Benthological</a:t>
            </a:r>
            <a:r>
              <a:rPr lang="en-US" dirty="0" smtClean="0"/>
              <a:t> Society 24(1):123–138.</a:t>
            </a:r>
          </a:p>
          <a:p>
            <a:r>
              <a:rPr lang="en-US" dirty="0" err="1" smtClean="0"/>
              <a:t>Strzelec</a:t>
            </a:r>
            <a:r>
              <a:rPr lang="en-US" dirty="0" smtClean="0"/>
              <a:t>, M. 2005. </a:t>
            </a:r>
            <a:r>
              <a:rPr lang="en-US" i="1" dirty="0" smtClean="0"/>
              <a:t>Impact of the introduced </a:t>
            </a:r>
            <a:r>
              <a:rPr lang="en-US" i="1" dirty="0" err="1" smtClean="0"/>
              <a:t>Potamopyrgus</a:t>
            </a:r>
            <a:r>
              <a:rPr lang="en-US" i="1" dirty="0" smtClean="0"/>
              <a:t> </a:t>
            </a:r>
            <a:r>
              <a:rPr lang="en-US" i="1" dirty="0" err="1" smtClean="0"/>
              <a:t>antipodarum</a:t>
            </a:r>
            <a:r>
              <a:rPr lang="en-US" i="1" dirty="0" smtClean="0"/>
              <a:t> (Gastropods) on the snail fauna in post–industrial ponds in Poland</a:t>
            </a:r>
            <a:r>
              <a:rPr lang="en-US" dirty="0" smtClean="0"/>
              <a:t>. </a:t>
            </a:r>
            <a:r>
              <a:rPr lang="en-US" dirty="0" err="1" smtClean="0"/>
              <a:t>Biologia</a:t>
            </a:r>
            <a:r>
              <a:rPr lang="en-US" dirty="0" smtClean="0"/>
              <a:t> (Bratislava) 60(2):159–163.</a:t>
            </a:r>
          </a:p>
          <a:p>
            <a:r>
              <a:rPr lang="en-US" b="1" dirty="0" smtClean="0"/>
              <a:t>External links</a:t>
            </a:r>
          </a:p>
          <a:p>
            <a:r>
              <a:rPr lang="en-US" dirty="0" smtClean="0"/>
              <a:t>Wikimedia Commons has media related to: </a:t>
            </a:r>
            <a:r>
              <a:rPr lang="en-US" b="1" i="1" dirty="0" err="1" smtClean="0">
                <a:hlinkClick r:id="rId120"/>
              </a:rPr>
              <a:t>Potamopyrgus</a:t>
            </a:r>
            <a:r>
              <a:rPr lang="en-US" b="1" i="1" dirty="0" smtClean="0">
                <a:hlinkClick r:id="rId120"/>
              </a:rPr>
              <a:t> </a:t>
            </a:r>
            <a:r>
              <a:rPr lang="en-US" b="1" i="1" dirty="0" err="1" smtClean="0">
                <a:hlinkClick r:id="rId120"/>
              </a:rPr>
              <a:t>antipodarum</a:t>
            </a:r>
            <a:r>
              <a:rPr lang="en-US" dirty="0" smtClean="0"/>
              <a:t> Pesticides Database - Chemical Toxicity Studies - </a:t>
            </a:r>
            <a:r>
              <a:rPr lang="en-US" dirty="0" smtClean="0">
                <a:hlinkClick r:id="rId121"/>
              </a:rPr>
              <a:t>[1]</a:t>
            </a:r>
            <a:r>
              <a:rPr lang="en-US" dirty="0" smtClean="0"/>
              <a:t>, </a:t>
            </a:r>
            <a:r>
              <a:rPr lang="en-US" dirty="0" smtClean="0">
                <a:hlinkClick r:id="rId122"/>
              </a:rPr>
              <a:t>[2]</a:t>
            </a:r>
            <a:endParaRPr lang="en-US" dirty="0" smtClean="0"/>
          </a:p>
          <a:p>
            <a:r>
              <a:rPr lang="en-US" dirty="0" smtClean="0">
                <a:hlinkClick r:id="rId123"/>
              </a:rPr>
              <a:t>CISR - New Zealand Mud Snail</a:t>
            </a:r>
            <a:r>
              <a:rPr lang="en-US" dirty="0" smtClean="0"/>
              <a:t> Center for Invasive Species Research, Summary of New Zealand Mud Snail</a:t>
            </a:r>
          </a:p>
          <a:p>
            <a:r>
              <a:rPr lang="en-US" dirty="0" smtClean="0">
                <a:hlinkClick r:id="rId124"/>
              </a:rPr>
              <a:t>Species Profile- New Zealand Mud Snail (</a:t>
            </a:r>
            <a:r>
              <a:rPr lang="en-US" i="1" dirty="0" err="1" smtClean="0">
                <a:hlinkClick r:id="rId124"/>
              </a:rPr>
              <a:t>Potamopyrgus</a:t>
            </a:r>
            <a:r>
              <a:rPr lang="en-US" i="1" dirty="0" smtClean="0">
                <a:hlinkClick r:id="rId124"/>
              </a:rPr>
              <a:t> </a:t>
            </a:r>
            <a:r>
              <a:rPr lang="en-US" i="1" dirty="0" err="1" smtClean="0">
                <a:hlinkClick r:id="rId124"/>
              </a:rPr>
              <a:t>antipodarum</a:t>
            </a:r>
            <a:r>
              <a:rPr lang="en-US" dirty="0" smtClean="0">
                <a:hlinkClick r:id="rId124"/>
              </a:rPr>
              <a:t>)</a:t>
            </a:r>
            <a:r>
              <a:rPr lang="en-US" dirty="0" smtClean="0"/>
              <a:t>, National Invasive Species Information Center, </a:t>
            </a:r>
            <a:r>
              <a:rPr lang="en-US" dirty="0" smtClean="0">
                <a:hlinkClick r:id="rId125" tooltip="United States National Agricultural Library"/>
              </a:rPr>
              <a:t>United States National Agricultural Library</a:t>
            </a:r>
            <a:r>
              <a:rPr lang="en-US" dirty="0" smtClean="0"/>
              <a:t>. Lists general information and resources for New Zealand Mud Snail.</a:t>
            </a:r>
          </a:p>
          <a:p>
            <a:r>
              <a:rPr lang="en-US" dirty="0" smtClean="0"/>
              <a:t>View page ratings</a:t>
            </a:r>
          </a:p>
          <a:p>
            <a:r>
              <a:rPr lang="en-US" dirty="0" smtClean="0"/>
              <a:t>Rate this page</a:t>
            </a:r>
          </a:p>
          <a:p>
            <a:r>
              <a:rPr lang="en-US" dirty="0" smtClean="0">
                <a:hlinkClick r:id="rId126"/>
              </a:rPr>
              <a:t>What's this?</a:t>
            </a:r>
            <a:endParaRPr lang="en-US" dirty="0" smtClean="0"/>
          </a:p>
          <a:p>
            <a:r>
              <a:rPr lang="en-US" dirty="0" smtClean="0"/>
              <a:t>Trustworthy</a:t>
            </a:r>
          </a:p>
          <a:p>
            <a:r>
              <a:rPr lang="en-US" dirty="0" smtClean="0"/>
              <a:t>Objective</a:t>
            </a:r>
          </a:p>
          <a:p>
            <a:r>
              <a:rPr lang="en-US" dirty="0" smtClean="0"/>
              <a:t>Complete</a:t>
            </a:r>
          </a:p>
          <a:p>
            <a:r>
              <a:rPr lang="en-US" dirty="0" smtClean="0"/>
              <a:t>Well-written</a:t>
            </a:r>
          </a:p>
          <a:p>
            <a:r>
              <a:rPr lang="en-US" dirty="0" smtClean="0"/>
              <a:t>I am highly knowledgeable about this topic (optional) </a:t>
            </a:r>
          </a:p>
          <a:p>
            <a:r>
              <a:rPr lang="en-US" dirty="0" smtClean="0">
                <a:hlinkClick r:id="rId127" tooltip="Special:Categories"/>
              </a:rPr>
              <a:t>Categories</a:t>
            </a:r>
            <a:r>
              <a:rPr lang="en-US" dirty="0" smtClean="0"/>
              <a:t>: </a:t>
            </a:r>
            <a:r>
              <a:rPr lang="en-US" dirty="0" err="1" smtClean="0">
                <a:hlinkClick r:id="rId128" tooltip="Category:Hydrobiidae"/>
              </a:rPr>
              <a:t>Hydrobiidae</a:t>
            </a:r>
            <a:endParaRPr lang="en-US" dirty="0" smtClean="0"/>
          </a:p>
          <a:p>
            <a:r>
              <a:rPr lang="en-US" dirty="0" smtClean="0">
                <a:hlinkClick r:id="rId129" tooltip="Category:Gastropods of New Zealand"/>
              </a:rPr>
              <a:t>Gastropods of New Zealand</a:t>
            </a:r>
            <a:endParaRPr lang="en-US" dirty="0" smtClean="0"/>
          </a:p>
          <a:p>
            <a:r>
              <a:rPr lang="en-US" dirty="0" smtClean="0">
                <a:hlinkClick r:id="rId130" tooltip="Category:Invasive animal species"/>
              </a:rPr>
              <a:t>Invasive animal species</a:t>
            </a:r>
            <a:endParaRPr lang="en-US" dirty="0" smtClean="0"/>
          </a:p>
          <a:p>
            <a:r>
              <a:rPr lang="en-US" dirty="0" smtClean="0">
                <a:hlinkClick r:id="rId131" tooltip="Category:Invasive animal species in the United States"/>
              </a:rPr>
              <a:t>Invasive animal species in the United States</a:t>
            </a:r>
            <a:endParaRPr lang="en-US" dirty="0" smtClean="0"/>
          </a:p>
          <a:p>
            <a:r>
              <a:rPr lang="en-US" dirty="0" smtClean="0">
                <a:hlinkClick r:id="rId132" tooltip="You are encouraged to log in; however, it is not mandatory. [alt-shift-o]"/>
              </a:rPr>
              <a:t>Log in</a:t>
            </a:r>
            <a:endParaRPr lang="en-US" dirty="0" smtClean="0"/>
          </a:p>
          <a:p>
            <a:r>
              <a:rPr lang="en-US" dirty="0" smtClean="0">
                <a:hlinkClick r:id="rId133"/>
              </a:rPr>
              <a:t>Create account</a:t>
            </a:r>
            <a:endParaRPr lang="en-US" dirty="0" smtClean="0"/>
          </a:p>
          <a:p>
            <a:r>
              <a:rPr lang="en-US" dirty="0" smtClean="0">
                <a:hlinkClick r:id="rId3" tooltip="View the content page [alt-shift-c]"/>
              </a:rPr>
              <a:t>Article</a:t>
            </a:r>
            <a:endParaRPr lang="en-US" dirty="0" smtClean="0"/>
          </a:p>
          <a:p>
            <a:r>
              <a:rPr lang="en-US" dirty="0" smtClean="0">
                <a:hlinkClick r:id="rId134" tooltip="Discussion about the content page [alt-shift-t]"/>
              </a:rPr>
              <a:t>Talk</a:t>
            </a:r>
            <a:endParaRPr lang="en-US" dirty="0" smtClean="0"/>
          </a:p>
          <a:p>
            <a:r>
              <a:rPr lang="en-US" dirty="0" smtClean="0">
                <a:hlinkClick r:id="rId3"/>
              </a:rPr>
              <a:t>Read</a:t>
            </a:r>
            <a:endParaRPr lang="en-US" dirty="0" smtClean="0"/>
          </a:p>
          <a:p>
            <a:r>
              <a:rPr lang="en-US" dirty="0" smtClean="0">
                <a:hlinkClick r:id="rId135" tooltip="You can edit this page. &#10;Please use the preview button before saving. [alt-shift-e]"/>
              </a:rPr>
              <a:t>Edit</a:t>
            </a:r>
            <a:endParaRPr lang="en-US" dirty="0" smtClean="0"/>
          </a:p>
          <a:p>
            <a:r>
              <a:rPr lang="en-US" dirty="0" smtClean="0">
                <a:hlinkClick r:id="rId136" tooltip="Past versions of this page [alt-shift-h]"/>
              </a:rPr>
              <a:t>View history</a:t>
            </a:r>
            <a:endParaRPr lang="en-US" dirty="0" smtClean="0"/>
          </a:p>
          <a:p>
            <a:r>
              <a:rPr lang="en-US" dirty="0" smtClean="0">
                <a:hlinkClick r:id="rId137" tooltip="Visit the main page [alt-shift-z]"/>
              </a:rPr>
              <a:t>Main page</a:t>
            </a:r>
            <a:endParaRPr lang="en-US" dirty="0" smtClean="0"/>
          </a:p>
          <a:p>
            <a:r>
              <a:rPr lang="en-US" dirty="0" smtClean="0">
                <a:hlinkClick r:id="rId138" tooltip="Guides to browsing Wikipedia"/>
              </a:rPr>
              <a:t>Contents</a:t>
            </a:r>
            <a:endParaRPr lang="en-US" dirty="0" smtClean="0"/>
          </a:p>
          <a:p>
            <a:r>
              <a:rPr lang="en-US" dirty="0" smtClean="0">
                <a:hlinkClick r:id="rId139" tooltip="Featured content – the best of Wikipedia"/>
              </a:rPr>
              <a:t>Featured content</a:t>
            </a:r>
            <a:endParaRPr lang="en-US" dirty="0" smtClean="0"/>
          </a:p>
          <a:p>
            <a:r>
              <a:rPr lang="en-US" dirty="0" smtClean="0">
                <a:hlinkClick r:id="rId140" tooltip="Find background information on current events"/>
              </a:rPr>
              <a:t>Current events</a:t>
            </a:r>
            <a:endParaRPr lang="en-US" dirty="0" smtClean="0"/>
          </a:p>
          <a:p>
            <a:r>
              <a:rPr lang="en-US" dirty="0" smtClean="0">
                <a:hlinkClick r:id="rId141" tooltip="Load a random article [alt-shift-x]"/>
              </a:rPr>
              <a:t>Random article</a:t>
            </a:r>
            <a:endParaRPr lang="en-US" dirty="0" smtClean="0"/>
          </a:p>
          <a:p>
            <a:r>
              <a:rPr lang="en-US" dirty="0" smtClean="0">
                <a:hlinkClick r:id="rId142" tooltip="Support us"/>
              </a:rPr>
              <a:t>Donate to Wikipedia</a:t>
            </a:r>
            <a:endParaRPr lang="en-US" dirty="0" smtClean="0"/>
          </a:p>
          <a:p>
            <a:r>
              <a:rPr lang="en-US" b="1" dirty="0" smtClean="0"/>
              <a:t>Interaction</a:t>
            </a:r>
          </a:p>
          <a:p>
            <a:r>
              <a:rPr lang="en-US" dirty="0" smtClean="0">
                <a:hlinkClick r:id="rId143" tooltip="Guidance on how to use and edit Wikipedia"/>
              </a:rPr>
              <a:t>Help</a:t>
            </a:r>
            <a:endParaRPr lang="en-US" dirty="0" smtClean="0"/>
          </a:p>
          <a:p>
            <a:r>
              <a:rPr lang="en-US" dirty="0" smtClean="0">
                <a:hlinkClick r:id="rId144" tooltip="Find out about Wikipedia"/>
              </a:rPr>
              <a:t>About Wikipedia</a:t>
            </a:r>
            <a:endParaRPr lang="en-US" dirty="0" smtClean="0"/>
          </a:p>
          <a:p>
            <a:r>
              <a:rPr lang="en-US" dirty="0" smtClean="0">
                <a:hlinkClick r:id="rId145" tooltip="About the project, what you can do, where to find things"/>
              </a:rPr>
              <a:t>Community portal</a:t>
            </a:r>
            <a:endParaRPr lang="en-US" dirty="0" smtClean="0"/>
          </a:p>
          <a:p>
            <a:r>
              <a:rPr lang="en-US" dirty="0" smtClean="0">
                <a:hlinkClick r:id="rId146" tooltip="A list of recent changes in the wiki [alt-shift-r]"/>
              </a:rPr>
              <a:t>Recent changes</a:t>
            </a:r>
            <a:endParaRPr lang="en-US" dirty="0" smtClean="0"/>
          </a:p>
          <a:p>
            <a:r>
              <a:rPr lang="en-US" dirty="0" smtClean="0">
                <a:hlinkClick r:id="rId147" tooltip="How to contact Wikipedia"/>
              </a:rPr>
              <a:t>Contact Wikipedia</a:t>
            </a:r>
            <a:endParaRPr lang="en-US" dirty="0" smtClean="0"/>
          </a:p>
          <a:p>
            <a:r>
              <a:rPr lang="en-US" b="1" dirty="0" smtClean="0"/>
              <a:t>Toolbox</a:t>
            </a:r>
          </a:p>
          <a:p>
            <a:r>
              <a:rPr lang="en-US" b="1" dirty="0" smtClean="0"/>
              <a:t>Print/export</a:t>
            </a:r>
          </a:p>
          <a:p>
            <a:r>
              <a:rPr lang="en-US" b="1" dirty="0" smtClean="0"/>
              <a:t>Languages</a:t>
            </a:r>
          </a:p>
          <a:p>
            <a:r>
              <a:rPr lang="en-US" dirty="0" err="1" smtClean="0">
                <a:hlinkClick r:id="rId148" tooltip="Potamopyrgus antipodarum"/>
              </a:rPr>
              <a:t>Català</a:t>
            </a:r>
            <a:endParaRPr lang="en-US" dirty="0" smtClean="0"/>
          </a:p>
          <a:p>
            <a:r>
              <a:rPr lang="en-US" dirty="0" err="1" smtClean="0">
                <a:hlinkClick r:id="rId149" tooltip="Písečník novozélandský"/>
              </a:rPr>
              <a:t>Česky</a:t>
            </a:r>
            <a:endParaRPr lang="en-US" dirty="0" smtClean="0"/>
          </a:p>
          <a:p>
            <a:r>
              <a:rPr lang="en-US" dirty="0" err="1" smtClean="0">
                <a:hlinkClick r:id="rId150" tooltip="Potamopyrgus antipodarum"/>
              </a:rPr>
              <a:t>Nederlands</a:t>
            </a:r>
            <a:endParaRPr lang="en-US" dirty="0" smtClean="0"/>
          </a:p>
          <a:p>
            <a:r>
              <a:rPr lang="en-US" dirty="0" err="1" smtClean="0">
                <a:hlinkClick r:id="rId151" tooltip="Potamopyrgus antipodarum"/>
              </a:rPr>
              <a:t>Português</a:t>
            </a:r>
            <a:endParaRPr lang="en-US" dirty="0" smtClean="0"/>
          </a:p>
          <a:p>
            <a:r>
              <a:rPr lang="en-US" dirty="0" smtClean="0"/>
              <a:t>This page was last modified on 14 May 2012 at 20:41.</a:t>
            </a:r>
            <a:br>
              <a:rPr lang="en-US" dirty="0" smtClean="0"/>
            </a:br>
            <a:endParaRPr lang="en-US" dirty="0" smtClean="0"/>
          </a:p>
          <a:p>
            <a:r>
              <a:rPr lang="en-US" dirty="0" smtClean="0"/>
              <a:t>Text is available under the </a:t>
            </a:r>
            <a:r>
              <a:rPr lang="en-US" dirty="0" smtClean="0">
                <a:hlinkClick r:id="rId152"/>
              </a:rPr>
              <a:t>Creative Commons Attribution-</a:t>
            </a:r>
            <a:r>
              <a:rPr lang="en-US" dirty="0" err="1" smtClean="0">
                <a:hlinkClick r:id="rId152"/>
              </a:rPr>
              <a:t>ShareAlike</a:t>
            </a:r>
            <a:r>
              <a:rPr lang="en-US" dirty="0" smtClean="0">
                <a:hlinkClick r:id="rId152"/>
              </a:rPr>
              <a:t> License</a:t>
            </a:r>
            <a:r>
              <a:rPr lang="en-US" dirty="0" smtClean="0"/>
              <a:t>; additional terms may apply. See </a:t>
            </a:r>
            <a:r>
              <a:rPr lang="en-US" dirty="0" smtClean="0">
                <a:hlinkClick r:id="rId153"/>
              </a:rPr>
              <a:t>Terms of use</a:t>
            </a:r>
            <a:r>
              <a:rPr lang="en-US" dirty="0" smtClean="0"/>
              <a:t> for details.</a:t>
            </a:r>
            <a:br>
              <a:rPr lang="en-US" dirty="0" smtClean="0"/>
            </a:br>
            <a:r>
              <a:rPr lang="en-US" dirty="0" smtClean="0"/>
              <a:t>Wikipedia® is a registered trademark of the </a:t>
            </a:r>
            <a:r>
              <a:rPr lang="en-US" dirty="0" smtClean="0">
                <a:hlinkClick r:id="rId154"/>
              </a:rPr>
              <a:t>Wikimedia Foundation, Inc.</a:t>
            </a:r>
            <a:r>
              <a:rPr lang="en-US" dirty="0" smtClean="0"/>
              <a:t>, a non-profit organization.</a:t>
            </a:r>
            <a:br>
              <a:rPr lang="en-US" dirty="0" smtClean="0"/>
            </a:br>
            <a:endParaRPr lang="en-US" dirty="0" smtClean="0"/>
          </a:p>
          <a:p>
            <a:r>
              <a:rPr lang="en-US" dirty="0" smtClean="0">
                <a:hlinkClick r:id="rId147"/>
              </a:rPr>
              <a:t>Contact us</a:t>
            </a:r>
            <a:endParaRPr lang="en-US" dirty="0" smtClean="0"/>
          </a:p>
          <a:p>
            <a:r>
              <a:rPr lang="en-US" dirty="0" smtClean="0">
                <a:hlinkClick r:id="rId155" tooltip="wikimedia:Privacy policy"/>
              </a:rPr>
              <a:t>Privacy policy</a:t>
            </a:r>
            <a:endParaRPr lang="en-US" dirty="0" smtClean="0"/>
          </a:p>
          <a:p>
            <a:r>
              <a:rPr lang="en-US" dirty="0" smtClean="0">
                <a:hlinkClick r:id="rId144" tooltip="Wikipedia:About"/>
              </a:rPr>
              <a:t>About Wikipedia</a:t>
            </a:r>
            <a:endParaRPr lang="en-US" dirty="0" smtClean="0"/>
          </a:p>
          <a:p>
            <a:r>
              <a:rPr lang="en-US" dirty="0" smtClean="0">
                <a:hlinkClick r:id="rId156" tooltip="Wikipedia:General disclaimer"/>
              </a:rPr>
              <a:t>Disclaimers</a:t>
            </a:r>
            <a:endParaRPr lang="en-US" dirty="0" smtClean="0"/>
          </a:p>
          <a:p>
            <a:r>
              <a:rPr lang="en-US" dirty="0" smtClean="0">
                <a:hlinkClick r:id="rId157"/>
              </a:rPr>
              <a:t>Mobile view</a:t>
            </a:r>
            <a:endParaRPr lang="en-US" dirty="0" smtClean="0"/>
          </a:p>
          <a:p>
            <a:pPr eaLnBrk="1" hangingPunct="1"/>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4F3F687-2BF4-4A55-A396-804F3EF42601}" type="slidenum">
              <a:rPr lang="en-US" smtClean="0"/>
              <a:pPr/>
              <a:t>2</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smtClean="0">
                <a:latin typeface="Arial" charset="0"/>
              </a:rPr>
              <a:t>Chapter 8 Opener An asexual lizard</a:t>
            </a:r>
          </a:p>
          <a:p>
            <a:pPr eaLnBrk="1" hangingPunct="1"/>
            <a:r>
              <a:rPr lang="en-US" dirty="0" smtClean="0">
                <a:latin typeface="Arial" charset="0"/>
              </a:rPr>
              <a:t>Female desert grasslands whiptails (</a:t>
            </a:r>
            <a:r>
              <a:rPr lang="en-US" i="1" dirty="0" err="1" smtClean="0">
                <a:latin typeface="Arial" charset="0"/>
              </a:rPr>
              <a:t>Cnemidophorus</a:t>
            </a:r>
            <a:r>
              <a:rPr lang="en-US" i="1" dirty="0" smtClean="0">
                <a:latin typeface="Arial" charset="0"/>
              </a:rPr>
              <a:t> </a:t>
            </a:r>
            <a:r>
              <a:rPr lang="en-US" i="1" dirty="0" err="1" smtClean="0">
                <a:latin typeface="Arial" charset="0"/>
              </a:rPr>
              <a:t>uniparens</a:t>
            </a:r>
            <a:r>
              <a:rPr lang="en-US" dirty="0" smtClean="0">
                <a:latin typeface="Arial" charset="0"/>
              </a:rPr>
              <a:t>) lay unfertilized eggs that hatch into clones of their mother. There are no males.</a:t>
            </a:r>
          </a:p>
          <a:p>
            <a:pPr eaLnBrk="1" hangingPunct="1"/>
            <a:endParaRPr lang="en-US" dirty="0" smtClean="0">
              <a:latin typeface="Arial" charset="0"/>
            </a:endParaRPr>
          </a:p>
          <a:p>
            <a:pPr eaLnBrk="1" hangingPunct="1"/>
            <a:r>
              <a:rPr lang="en-US" dirty="0" smtClean="0">
                <a:latin typeface="Arial" charset="0"/>
              </a:rPr>
              <a:t>ADV of not having to find a male?????</a:t>
            </a:r>
          </a:p>
          <a:p>
            <a:pPr eaLnBrk="1" hangingPunct="1"/>
            <a:r>
              <a:rPr lang="en-US" dirty="0" smtClean="0">
                <a:latin typeface="Arial" charset="0"/>
              </a:rPr>
              <a:t>Search time</a:t>
            </a:r>
          </a:p>
          <a:p>
            <a:pPr eaLnBrk="1" hangingPunct="1"/>
            <a:r>
              <a:rPr lang="en-US" dirty="0" smtClean="0">
                <a:latin typeface="Arial" charset="0"/>
              </a:rPr>
              <a:t>STD’s</a:t>
            </a:r>
          </a:p>
          <a:p>
            <a:pPr eaLnBrk="1" hangingPunct="1"/>
            <a:r>
              <a:rPr lang="en-US" dirty="0" err="1" smtClean="0">
                <a:latin typeface="Arial" charset="0"/>
              </a:rPr>
              <a:t>Disadv</a:t>
            </a:r>
            <a:r>
              <a:rPr lang="en-US" dirty="0" smtClean="0">
                <a:latin typeface="Arial" charset="0"/>
              </a:rPr>
              <a:t>: ?????</a:t>
            </a:r>
          </a:p>
          <a:p>
            <a:pPr eaLnBrk="1" hangingPunct="1"/>
            <a:endParaRPr lang="en-US" dirty="0" smtClean="0">
              <a:latin typeface="Arial" charset="0"/>
            </a:endParaRPr>
          </a:p>
          <a:p>
            <a:r>
              <a:rPr lang="en-US" b="1" dirty="0" smtClean="0"/>
              <a:t>Desert Grassland Whiptail Lizard</a:t>
            </a:r>
          </a:p>
          <a:p>
            <a:r>
              <a:rPr lang="en-US" dirty="0" smtClean="0"/>
              <a:t>From Wikipedia, the free encyclopedia</a:t>
            </a:r>
          </a:p>
          <a:p>
            <a:r>
              <a:rPr lang="en-US" dirty="0" smtClean="0"/>
              <a:t>Jump to: </a:t>
            </a:r>
            <a:r>
              <a:rPr lang="en-US" dirty="0" smtClean="0">
                <a:hlinkClick r:id="rId3"/>
              </a:rPr>
              <a:t>navigation</a:t>
            </a:r>
            <a:r>
              <a:rPr lang="en-US" dirty="0" smtClean="0"/>
              <a:t>, </a:t>
            </a:r>
            <a:r>
              <a:rPr lang="en-US" dirty="0" smtClean="0">
                <a:hlinkClick r:id="rId3"/>
              </a:rPr>
              <a:t>search</a:t>
            </a:r>
            <a:r>
              <a:rPr lang="en-US" dirty="0" smtClean="0"/>
              <a:t> </a:t>
            </a:r>
          </a:p>
          <a:p>
            <a:r>
              <a:rPr lang="en-US" dirty="0" smtClean="0"/>
              <a:t>Desert Grassland Whiptail Lizard </a:t>
            </a:r>
            <a:r>
              <a:rPr lang="en-US" dirty="0" smtClean="0">
                <a:hlinkClick r:id="rId4" tooltip="Biological classification"/>
              </a:rPr>
              <a:t>Scientific classification</a:t>
            </a:r>
            <a:r>
              <a:rPr lang="en-US" dirty="0" smtClean="0"/>
              <a:t> Kingdom: </a:t>
            </a:r>
            <a:r>
              <a:rPr lang="en-US" dirty="0" err="1" smtClean="0">
                <a:hlinkClick r:id="rId5" tooltip="Animal"/>
              </a:rPr>
              <a:t>Animalia</a:t>
            </a:r>
            <a:r>
              <a:rPr lang="en-US" dirty="0" smtClean="0"/>
              <a:t> Phylum: </a:t>
            </a:r>
            <a:r>
              <a:rPr lang="en-US" dirty="0" err="1" smtClean="0">
                <a:hlinkClick r:id="rId6" tooltip="Chordate"/>
              </a:rPr>
              <a:t>Chordata</a:t>
            </a:r>
            <a:r>
              <a:rPr lang="en-US" dirty="0" smtClean="0"/>
              <a:t> Class: </a:t>
            </a:r>
            <a:r>
              <a:rPr lang="en-US" dirty="0" err="1" smtClean="0">
                <a:hlinkClick r:id="rId7" tooltip="Reptile"/>
              </a:rPr>
              <a:t>Reptilia</a:t>
            </a:r>
            <a:r>
              <a:rPr lang="en-US" dirty="0" smtClean="0"/>
              <a:t> Order: </a:t>
            </a:r>
            <a:r>
              <a:rPr lang="en-US" dirty="0" err="1" smtClean="0">
                <a:hlinkClick r:id="rId8" tooltip="Squamata"/>
              </a:rPr>
              <a:t>Squamata</a:t>
            </a:r>
            <a:r>
              <a:rPr lang="en-US" dirty="0" smtClean="0"/>
              <a:t> Suborder: </a:t>
            </a:r>
            <a:r>
              <a:rPr lang="en-US" dirty="0" err="1" smtClean="0">
                <a:hlinkClick r:id="rId9" tooltip="Sauria"/>
              </a:rPr>
              <a:t>Sauria</a:t>
            </a:r>
            <a:r>
              <a:rPr lang="en-US" dirty="0" smtClean="0"/>
              <a:t> Family: </a:t>
            </a:r>
            <a:r>
              <a:rPr lang="en-US" dirty="0" err="1" smtClean="0">
                <a:hlinkClick r:id="rId10" tooltip="Teiidae"/>
              </a:rPr>
              <a:t>Teiidae</a:t>
            </a:r>
            <a:r>
              <a:rPr lang="en-US" dirty="0" smtClean="0"/>
              <a:t> Genus: </a:t>
            </a:r>
            <a:r>
              <a:rPr lang="en-US" dirty="0" err="1" smtClean="0">
                <a:hlinkClick r:id="rId11" tooltip="Aspidoscelis"/>
              </a:rPr>
              <a:t>Aspidoscelis</a:t>
            </a:r>
            <a:r>
              <a:rPr lang="en-US" dirty="0" smtClean="0"/>
              <a:t> Species: </a:t>
            </a:r>
            <a:r>
              <a:rPr lang="en-US" b="1" i="1" dirty="0" smtClean="0"/>
              <a:t>A. </a:t>
            </a:r>
            <a:r>
              <a:rPr lang="en-US" b="1" i="1" dirty="0" err="1" smtClean="0"/>
              <a:t>uniparens</a:t>
            </a:r>
            <a:r>
              <a:rPr lang="en-US" dirty="0" smtClean="0"/>
              <a:t> </a:t>
            </a:r>
            <a:r>
              <a:rPr lang="en-US" dirty="0" smtClean="0">
                <a:hlinkClick r:id="rId12" tooltip="Binomial nomenclature"/>
              </a:rPr>
              <a:t>Binomial name</a:t>
            </a:r>
            <a:r>
              <a:rPr lang="en-US" dirty="0" smtClean="0"/>
              <a:t> </a:t>
            </a:r>
            <a:r>
              <a:rPr lang="en-US" b="1" i="1" dirty="0" err="1" smtClean="0"/>
              <a:t>Aspidoscelis</a:t>
            </a:r>
            <a:r>
              <a:rPr lang="en-US" b="1" i="1" dirty="0" smtClean="0"/>
              <a:t> </a:t>
            </a:r>
            <a:r>
              <a:rPr lang="en-US" b="1" i="1" dirty="0" err="1" smtClean="0"/>
              <a:t>uniparens</a:t>
            </a:r>
            <a:r>
              <a:rPr lang="en-US" dirty="0" smtClean="0"/>
              <a:t/>
            </a:r>
            <a:br>
              <a:rPr lang="en-US" dirty="0" smtClean="0"/>
            </a:br>
            <a:r>
              <a:rPr lang="en-US" dirty="0" smtClean="0"/>
              <a:t>(</a:t>
            </a:r>
            <a:r>
              <a:rPr lang="en-US" dirty="0" smtClean="0">
                <a:hlinkClick r:id="rId13" tooltip="John William Wright"/>
              </a:rPr>
              <a:t>Wright</a:t>
            </a:r>
            <a:r>
              <a:rPr lang="en-US" dirty="0" smtClean="0"/>
              <a:t> &amp; </a:t>
            </a:r>
            <a:r>
              <a:rPr lang="en-US" dirty="0" smtClean="0">
                <a:hlinkClick r:id="rId14" tooltip="Charles Herbert Lowe"/>
              </a:rPr>
              <a:t>Lowe</a:t>
            </a:r>
            <a:r>
              <a:rPr lang="en-US" dirty="0" smtClean="0"/>
              <a:t>, 1965) </a:t>
            </a:r>
          </a:p>
          <a:p>
            <a:r>
              <a:rPr lang="en-US" dirty="0" smtClean="0"/>
              <a:t>The </a:t>
            </a:r>
            <a:r>
              <a:rPr lang="en-US" b="1" dirty="0" smtClean="0"/>
              <a:t>Desert Grassland Whiptail</a:t>
            </a:r>
            <a:r>
              <a:rPr lang="en-US" dirty="0" smtClean="0"/>
              <a:t> lizard (</a:t>
            </a:r>
            <a:r>
              <a:rPr lang="en-US" i="1" dirty="0" err="1" smtClean="0"/>
              <a:t>Aspidoscelis</a:t>
            </a:r>
            <a:r>
              <a:rPr lang="en-US" i="1" dirty="0" smtClean="0"/>
              <a:t> </a:t>
            </a:r>
            <a:r>
              <a:rPr lang="en-US" i="1" dirty="0" err="1" smtClean="0"/>
              <a:t>uniparens</a:t>
            </a:r>
            <a:r>
              <a:rPr lang="en-US" dirty="0" smtClean="0"/>
              <a:t>) is an all-female species. It was formerly placed in the genus </a:t>
            </a:r>
            <a:r>
              <a:rPr lang="en-US" i="1" dirty="0" err="1" smtClean="0">
                <a:hlinkClick r:id="rId15" tooltip="Cnemidophorus"/>
              </a:rPr>
              <a:t>Cnemidophorus</a:t>
            </a:r>
            <a:r>
              <a:rPr lang="en-US" dirty="0" smtClean="0"/>
              <a:t>. These reptiles reproduce by </a:t>
            </a:r>
            <a:r>
              <a:rPr lang="en-US" dirty="0" smtClean="0">
                <a:hlinkClick r:id="rId16" tooltip="Parthenogenesis"/>
              </a:rPr>
              <a:t>parthenogenesis</a:t>
            </a:r>
            <a:r>
              <a:rPr lang="en-US" dirty="0" smtClean="0"/>
              <a:t>; </a:t>
            </a:r>
            <a:r>
              <a:rPr lang="en-US" dirty="0" smtClean="0">
                <a:hlinkClick r:id="rId17" tooltip="Egg (biology)"/>
              </a:rPr>
              <a:t>eggs</a:t>
            </a:r>
            <a:r>
              <a:rPr lang="en-US" dirty="0" smtClean="0"/>
              <a:t> undergo a </a:t>
            </a:r>
            <a:r>
              <a:rPr lang="en-US" dirty="0" smtClean="0">
                <a:hlinkClick r:id="rId18" tooltip="Chromosome"/>
              </a:rPr>
              <a:t>chromosome</a:t>
            </a:r>
            <a:r>
              <a:rPr lang="en-US" dirty="0" smtClean="0"/>
              <a:t> doubling after </a:t>
            </a:r>
            <a:r>
              <a:rPr lang="en-US" dirty="0" smtClean="0">
                <a:hlinkClick r:id="rId19" tooltip="Meiosis"/>
              </a:rPr>
              <a:t>meiosis</a:t>
            </a:r>
            <a:r>
              <a:rPr lang="en-US" dirty="0" smtClean="0"/>
              <a:t> and develop into lizards without being </a:t>
            </a:r>
            <a:r>
              <a:rPr lang="en-US" dirty="0" smtClean="0">
                <a:hlinkClick r:id="rId20" tooltip="Fertilization"/>
              </a:rPr>
              <a:t>fertilized</a:t>
            </a:r>
            <a:r>
              <a:rPr lang="en-US" dirty="0" smtClean="0"/>
              <a:t>. However, </a:t>
            </a:r>
            <a:r>
              <a:rPr lang="en-US" dirty="0" smtClean="0">
                <a:hlinkClick r:id="rId21" tooltip="Ovulation"/>
              </a:rPr>
              <a:t>ovulation</a:t>
            </a:r>
            <a:r>
              <a:rPr lang="en-US" dirty="0" smtClean="0"/>
              <a:t> is enhanced by female-female courtship and "mating" (</a:t>
            </a:r>
            <a:r>
              <a:rPr lang="en-US" dirty="0" err="1" smtClean="0"/>
              <a:t>pseudocopulation</a:t>
            </a:r>
            <a:r>
              <a:rPr lang="en-US" dirty="0" smtClean="0"/>
              <a:t>) rituals that resemble the behavior of closely related to species that reproduce sexually.</a:t>
            </a:r>
            <a:r>
              <a:rPr lang="en-US" baseline="30000" dirty="0" smtClean="0">
                <a:hlinkClick r:id="rId3"/>
              </a:rPr>
              <a:t>[1][2][3]</a:t>
            </a:r>
            <a:r>
              <a:rPr lang="en-US" dirty="0" smtClean="0"/>
              <a:t> However, this claim has been disputed, as Collins and Pinch relate.</a:t>
            </a:r>
            <a:r>
              <a:rPr lang="en-US" baseline="30000" dirty="0" smtClean="0">
                <a:hlinkClick r:id="rId3"/>
              </a:rPr>
              <a:t>[4]</a:t>
            </a:r>
            <a:endParaRPr lang="en-US" dirty="0" smtClean="0"/>
          </a:p>
          <a:p>
            <a:r>
              <a:rPr lang="en-US" dirty="0" smtClean="0"/>
              <a:t>The lizard lives in dry </a:t>
            </a:r>
            <a:r>
              <a:rPr lang="en-US" dirty="0" smtClean="0">
                <a:hlinkClick r:id="rId22" tooltip="Desert"/>
              </a:rPr>
              <a:t>deserts</a:t>
            </a:r>
            <a:r>
              <a:rPr lang="en-US" dirty="0" smtClean="0"/>
              <a:t> from central </a:t>
            </a:r>
            <a:r>
              <a:rPr lang="en-US" dirty="0" smtClean="0">
                <a:hlinkClick r:id="rId23" tooltip="Arizona"/>
              </a:rPr>
              <a:t>Arizona</a:t>
            </a:r>
            <a:r>
              <a:rPr lang="en-US" dirty="0" smtClean="0"/>
              <a:t> to west </a:t>
            </a:r>
            <a:r>
              <a:rPr lang="en-US" dirty="0" smtClean="0">
                <a:hlinkClick r:id="rId24" tooltip="Texas"/>
              </a:rPr>
              <a:t>Texas</a:t>
            </a:r>
            <a:r>
              <a:rPr lang="en-US" dirty="0" smtClean="0"/>
              <a:t> and south into </a:t>
            </a:r>
            <a:r>
              <a:rPr lang="en-US" dirty="0" smtClean="0">
                <a:hlinkClick r:id="rId25" tooltip="Mexico"/>
              </a:rPr>
              <a:t>Mexico</a:t>
            </a:r>
            <a:r>
              <a:rPr lang="en-US" dirty="0" smtClean="0"/>
              <a:t>.</a:t>
            </a:r>
          </a:p>
          <a:p>
            <a:r>
              <a:rPr lang="en-US" b="1" dirty="0" smtClean="0"/>
              <a:t>References</a:t>
            </a:r>
          </a:p>
          <a:p>
            <a:r>
              <a:rPr lang="en-US" b="1" dirty="0" smtClean="0">
                <a:hlinkClick r:id="rId3"/>
              </a:rPr>
              <a:t>^</a:t>
            </a:r>
            <a:r>
              <a:rPr lang="en-US" dirty="0" smtClean="0"/>
              <a:t> Crews, D. &amp; Fitzgerald, K.T. (1980). </a:t>
            </a:r>
            <a:r>
              <a:rPr lang="en-US" i="1" dirty="0" smtClean="0">
                <a:hlinkClick r:id="rId26"/>
              </a:rPr>
              <a:t>"Sexual" behavior in </a:t>
            </a:r>
            <a:r>
              <a:rPr lang="en-US" i="1" dirty="0" err="1" smtClean="0">
                <a:hlinkClick r:id="rId26"/>
              </a:rPr>
              <a:t>parthenogenetic</a:t>
            </a:r>
            <a:r>
              <a:rPr lang="en-US" i="1" dirty="0" smtClean="0">
                <a:hlinkClick r:id="rId26"/>
              </a:rPr>
              <a:t> lizards (</a:t>
            </a:r>
            <a:r>
              <a:rPr lang="en-US" i="1" dirty="0" err="1" smtClean="0">
                <a:hlinkClick r:id="rId26"/>
              </a:rPr>
              <a:t>Cnemidophorus</a:t>
            </a:r>
            <a:r>
              <a:rPr lang="en-US" i="1" dirty="0" smtClean="0">
                <a:hlinkClick r:id="rId26"/>
              </a:rPr>
              <a:t>)</a:t>
            </a:r>
            <a:r>
              <a:rPr lang="en-US" dirty="0" smtClean="0"/>
              <a:t>. </a:t>
            </a:r>
            <a:r>
              <a:rPr lang="en-US" dirty="0" smtClean="0">
                <a:hlinkClick r:id="rId27" tooltip="Proceedings of the National Academy of Sciences"/>
              </a:rPr>
              <a:t>Proceedings of the National Academy of Sciences</a:t>
            </a:r>
            <a:r>
              <a:rPr lang="en-US" dirty="0" smtClean="0"/>
              <a:t>, 77, 1. pp. 499-502.</a:t>
            </a:r>
          </a:p>
          <a:p>
            <a:r>
              <a:rPr lang="en-US" b="1" dirty="0" smtClean="0">
                <a:hlinkClick r:id="rId3"/>
              </a:rPr>
              <a:t>^</a:t>
            </a:r>
            <a:r>
              <a:rPr lang="en-US" dirty="0" smtClean="0"/>
              <a:t> Crews, D., </a:t>
            </a:r>
            <a:r>
              <a:rPr lang="en-US" dirty="0" err="1" smtClean="0"/>
              <a:t>Grassman</a:t>
            </a:r>
            <a:r>
              <a:rPr lang="en-US" dirty="0" smtClean="0"/>
              <a:t>, M. &amp; </a:t>
            </a:r>
            <a:r>
              <a:rPr lang="en-US" dirty="0" err="1" smtClean="0"/>
              <a:t>Lindzey</a:t>
            </a:r>
            <a:r>
              <a:rPr lang="en-US" dirty="0" smtClean="0"/>
              <a:t>, J. (1986). </a:t>
            </a:r>
            <a:r>
              <a:rPr lang="en-US" i="1" dirty="0" smtClean="0">
                <a:hlinkClick r:id="rId28"/>
              </a:rPr>
              <a:t>Behavioral Facilitation of Reproduction in Sexual and Unisexual Whiptail Lizards</a:t>
            </a:r>
            <a:r>
              <a:rPr lang="en-US" dirty="0" smtClean="0"/>
              <a:t>. </a:t>
            </a:r>
            <a:r>
              <a:rPr lang="en-US" dirty="0" smtClean="0">
                <a:hlinkClick r:id="rId27" tooltip="Proceedings of the National Academy of Sciences"/>
              </a:rPr>
              <a:t>Proceedings of the National Academy of Sciences</a:t>
            </a:r>
            <a:r>
              <a:rPr lang="en-US" dirty="0" smtClean="0"/>
              <a:t>, 83, 24. pp. 9547-9550.</a:t>
            </a:r>
          </a:p>
          <a:p>
            <a:r>
              <a:rPr lang="en-US" b="1" dirty="0" smtClean="0">
                <a:hlinkClick r:id="rId3"/>
              </a:rPr>
              <a:t>^</a:t>
            </a:r>
            <a:r>
              <a:rPr lang="en-US" dirty="0" smtClean="0"/>
              <a:t> </a:t>
            </a:r>
            <a:r>
              <a:rPr lang="en-US" dirty="0" err="1" smtClean="0"/>
              <a:t>Grassman</a:t>
            </a:r>
            <a:r>
              <a:rPr lang="en-US" dirty="0" smtClean="0"/>
              <a:t>, M. &amp; Crews, D. (1987). </a:t>
            </a:r>
            <a:r>
              <a:rPr lang="en-US" i="1" dirty="0" smtClean="0">
                <a:hlinkClick r:id="rId29"/>
              </a:rPr>
              <a:t>Dominance and reproduction in a </a:t>
            </a:r>
            <a:r>
              <a:rPr lang="en-US" i="1" dirty="0" err="1" smtClean="0">
                <a:hlinkClick r:id="rId29"/>
              </a:rPr>
              <a:t>parthenogenetic</a:t>
            </a:r>
            <a:r>
              <a:rPr lang="en-US" i="1" dirty="0" smtClean="0">
                <a:hlinkClick r:id="rId29"/>
              </a:rPr>
              <a:t> lizard</a:t>
            </a:r>
            <a:r>
              <a:rPr lang="en-US" dirty="0" smtClean="0"/>
              <a:t>. Behavioral Ecology and Sociobiology, 21. pp. 141-147.</a:t>
            </a:r>
          </a:p>
          <a:p>
            <a:r>
              <a:rPr lang="en-US" b="1" dirty="0" smtClean="0">
                <a:hlinkClick r:id="rId3"/>
              </a:rPr>
              <a:t>^</a:t>
            </a:r>
            <a:r>
              <a:rPr lang="en-US" dirty="0" smtClean="0"/>
              <a:t> Collins, H. M. &amp; </a:t>
            </a:r>
            <a:r>
              <a:rPr lang="en-US" dirty="0" smtClean="0">
                <a:hlinkClick r:id="rId30" tooltip="Trevor Pinch"/>
              </a:rPr>
              <a:t>Pinch, T. J.</a:t>
            </a:r>
            <a:r>
              <a:rPr lang="en-US" dirty="0" smtClean="0"/>
              <a:t> (1993). </a:t>
            </a:r>
            <a:r>
              <a:rPr lang="en-US" i="1" dirty="0" smtClean="0"/>
              <a:t>The Golem: What You Should Know about Science</a:t>
            </a:r>
            <a:r>
              <a:rPr lang="en-US" dirty="0" smtClean="0"/>
              <a:t>. Cambridge, United Kingdom: </a:t>
            </a:r>
            <a:r>
              <a:rPr lang="en-US" dirty="0" smtClean="0">
                <a:hlinkClick r:id="rId31" tooltip="Cambridge University Press"/>
              </a:rPr>
              <a:t>Cambridge University Press</a:t>
            </a:r>
            <a:r>
              <a:rPr lang="en-US" dirty="0" smtClean="0"/>
              <a:t>, pp. 109-119.</a:t>
            </a:r>
          </a:p>
          <a:p>
            <a:r>
              <a:rPr lang="en-US" dirty="0" smtClean="0"/>
              <a:t/>
            </a:r>
            <a:br>
              <a:rPr lang="en-US" dirty="0" smtClean="0"/>
            </a:br>
            <a:endParaRPr lang="en-US" dirty="0" smtClean="0"/>
          </a:p>
          <a:p>
            <a:pPr eaLnBrk="1" hangingPunct="1"/>
            <a:endParaRPr 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Rx with chemical mutagen to introduce genetic variation</a:t>
            </a:r>
            <a:endParaRPr lang="en-US" dirty="0"/>
          </a:p>
        </p:txBody>
      </p:sp>
      <p:sp>
        <p:nvSpPr>
          <p:cNvPr id="4" name="Slide Number Placeholder 3"/>
          <p:cNvSpPr>
            <a:spLocks noGrp="1"/>
          </p:cNvSpPr>
          <p:nvPr>
            <p:ph type="sldNum" sz="quarter" idx="10"/>
          </p:nvPr>
        </p:nvSpPr>
        <p:spPr/>
        <p:txBody>
          <a:bodyPr/>
          <a:lstStyle/>
          <a:p>
            <a:pPr>
              <a:defRPr/>
            </a:pPr>
            <a:fld id="{65FD61C3-8D9B-4911-8BF4-2E8FD072FFBF}"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5586ABE-C52E-4F14-AE56-81EEEF02D6E7}" type="slidenum">
              <a:rPr lang="en-US" smtClean="0"/>
              <a:pPr/>
              <a:t>23</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latin typeface="Arial" charset="0"/>
              </a:rPr>
              <a:t>Figure 8.20 Muller's ratchet: Asexual populations accumulate deleterious mutations</a:t>
            </a:r>
          </a:p>
          <a:p>
            <a:pPr eaLnBrk="1" hangingPunct="1"/>
            <a:r>
              <a:rPr lang="en-US" smtClean="0">
                <a:latin typeface="Arial" charset="0"/>
              </a:rPr>
              <a:t>Each histogram shows a snapshot of a finite asexual population. In any given generation, the class with the fewest deleterious mutations may be lost by drift. Because forward-mutation to deleterious alleles is more likely than back-mutation to wild-type alleles, the distribution slides inexorably to the right. After Maynard Smith (1988).</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F7711D2-FE61-4E0C-9277-E33A0C03F2B8}" type="slidenum">
              <a:rPr lang="en-US" smtClean="0"/>
              <a:pPr/>
              <a:t>24</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228600" indent="-228600" eaLnBrk="1" hangingPunct="1">
              <a:buAutoNum type="arabicPeriod"/>
            </a:pPr>
            <a:r>
              <a:rPr lang="en-US" dirty="0" smtClean="0">
                <a:latin typeface="Arial" charset="0"/>
              </a:rPr>
              <a:t>Mutation lethal to males, thus </a:t>
            </a:r>
            <a:r>
              <a:rPr lang="en-US" dirty="0" err="1" smtClean="0">
                <a:latin typeface="Arial" charset="0"/>
              </a:rPr>
              <a:t>selfers</a:t>
            </a:r>
            <a:endParaRPr lang="en-US" dirty="0" smtClean="0">
              <a:latin typeface="Arial" charset="0"/>
            </a:endParaRPr>
          </a:p>
          <a:p>
            <a:pPr marL="228600" indent="-228600" eaLnBrk="1" hangingPunct="1">
              <a:buAutoNum type="arabicPeriod"/>
            </a:pPr>
            <a:r>
              <a:rPr lang="en-US" dirty="0" smtClean="0">
                <a:latin typeface="Arial" charset="0"/>
              </a:rPr>
              <a:t>2 wild type, hermaphrodites and males</a:t>
            </a:r>
          </a:p>
          <a:p>
            <a:pPr marL="228600" indent="-228600" eaLnBrk="1" hangingPunct="1">
              <a:buAutoNum type="arabicPeriod"/>
            </a:pPr>
            <a:r>
              <a:rPr lang="en-US" dirty="0" err="1" smtClean="0">
                <a:latin typeface="Arial" charset="0"/>
              </a:rPr>
              <a:t>Hermaprodites</a:t>
            </a:r>
            <a:r>
              <a:rPr lang="en-US" dirty="0" smtClean="0">
                <a:latin typeface="Arial" charset="0"/>
              </a:rPr>
              <a:t> unable</a:t>
            </a:r>
            <a:r>
              <a:rPr lang="en-US" baseline="0" dirty="0" smtClean="0">
                <a:latin typeface="Arial" charset="0"/>
              </a:rPr>
              <a:t> to make sperm, thus obligate </a:t>
            </a:r>
            <a:r>
              <a:rPr lang="en-US" baseline="0" dirty="0" err="1" smtClean="0">
                <a:latin typeface="Arial" charset="0"/>
              </a:rPr>
              <a:t>outcrossers</a:t>
            </a:r>
            <a:endParaRPr lang="en-US"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88B1EC6-8F4B-42CE-AEFD-92353C17511B}" type="slidenum">
              <a:rPr lang="en-US" smtClean="0"/>
              <a:pPr/>
              <a:t>25</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b="1" dirty="0" smtClean="0"/>
              <a:t>16S ribosomal RNA</a:t>
            </a:r>
          </a:p>
          <a:p>
            <a:r>
              <a:rPr lang="en-US" dirty="0" smtClean="0"/>
              <a:t>From Wikipedia, the free encyclopedia</a:t>
            </a:r>
          </a:p>
          <a:p>
            <a:r>
              <a:rPr lang="en-US" dirty="0" smtClean="0"/>
              <a:t>Jump to: </a:t>
            </a:r>
            <a:r>
              <a:rPr lang="en-US" dirty="0" smtClean="0">
                <a:hlinkClick r:id="rId3"/>
              </a:rPr>
              <a:t>navigation</a:t>
            </a:r>
            <a:r>
              <a:rPr lang="en-US" dirty="0" smtClean="0"/>
              <a:t>, </a:t>
            </a:r>
            <a:r>
              <a:rPr lang="en-US" dirty="0" smtClean="0">
                <a:hlinkClick r:id="rId3"/>
              </a:rPr>
              <a:t>search</a:t>
            </a:r>
            <a:r>
              <a:rPr lang="en-US" dirty="0" smtClean="0"/>
              <a:t> </a:t>
            </a:r>
          </a:p>
          <a:p>
            <a:r>
              <a:rPr lang="en-US" dirty="0" smtClean="0"/>
              <a:t>Atomic structure of the 30S Subunit from </a:t>
            </a:r>
            <a:r>
              <a:rPr lang="en-US" i="1" dirty="0" err="1" smtClean="0">
                <a:hlinkClick r:id="rId4" tooltip="Thermus thermophilus"/>
              </a:rPr>
              <a:t>Thermus</a:t>
            </a:r>
            <a:r>
              <a:rPr lang="en-US" i="1" dirty="0" smtClean="0">
                <a:hlinkClick r:id="rId4" tooltip="Thermus thermophilus"/>
              </a:rPr>
              <a:t> </a:t>
            </a:r>
            <a:r>
              <a:rPr lang="en-US" i="1" dirty="0" err="1" smtClean="0">
                <a:hlinkClick r:id="rId4" tooltip="Thermus thermophilus"/>
              </a:rPr>
              <a:t>thermophilus</a:t>
            </a:r>
            <a:r>
              <a:rPr lang="en-US" dirty="0" smtClean="0"/>
              <a:t>. Proteins are shown in blue and the single RNA strand in orange.</a:t>
            </a:r>
            <a:r>
              <a:rPr lang="en-US" baseline="30000" dirty="0" smtClean="0">
                <a:hlinkClick r:id="rId3"/>
              </a:rPr>
              <a:t>[1]</a:t>
            </a:r>
            <a:endParaRPr lang="en-US" dirty="0" smtClean="0"/>
          </a:p>
          <a:p>
            <a:r>
              <a:rPr lang="en-US" b="1" dirty="0" smtClean="0"/>
              <a:t>16</a:t>
            </a:r>
            <a:r>
              <a:rPr lang="en-US" b="1" dirty="0" smtClean="0">
                <a:hlinkClick r:id="rId5" tooltip="Svedberg"/>
              </a:rPr>
              <a:t>S</a:t>
            </a:r>
            <a:r>
              <a:rPr lang="en-US" b="1" dirty="0" smtClean="0"/>
              <a:t> ribosomal RNA</a:t>
            </a:r>
            <a:r>
              <a:rPr lang="en-US" dirty="0" smtClean="0"/>
              <a:t> (or 16</a:t>
            </a:r>
            <a:r>
              <a:rPr lang="en-US" dirty="0" smtClean="0">
                <a:hlinkClick r:id="rId5" tooltip="Svedberg"/>
              </a:rPr>
              <a:t>S</a:t>
            </a:r>
            <a:r>
              <a:rPr lang="en-US" dirty="0" smtClean="0"/>
              <a:t> </a:t>
            </a:r>
            <a:r>
              <a:rPr lang="en-US" dirty="0" err="1" smtClean="0">
                <a:hlinkClick r:id="rId6" tooltip="RRNA"/>
              </a:rPr>
              <a:t>rRNA</a:t>
            </a:r>
            <a:r>
              <a:rPr lang="en-US" dirty="0" smtClean="0"/>
              <a:t>) is a component of the </a:t>
            </a:r>
            <a:r>
              <a:rPr lang="en-US" dirty="0" smtClean="0">
                <a:hlinkClick r:id="rId7" tooltip="30S"/>
              </a:rPr>
              <a:t>30S</a:t>
            </a:r>
            <a:r>
              <a:rPr lang="en-US" dirty="0" smtClean="0"/>
              <a:t> small subunit of </a:t>
            </a:r>
            <a:r>
              <a:rPr lang="en-US" dirty="0" smtClean="0">
                <a:hlinkClick r:id="rId8" tooltip="Prokaryotic"/>
              </a:rPr>
              <a:t>prokaryotic</a:t>
            </a:r>
            <a:r>
              <a:rPr lang="en-US" dirty="0" smtClean="0"/>
              <a:t> </a:t>
            </a:r>
            <a:r>
              <a:rPr lang="en-US" dirty="0" err="1" smtClean="0">
                <a:hlinkClick r:id="rId9" tooltip="Ribosome"/>
              </a:rPr>
              <a:t>ribosomes</a:t>
            </a:r>
            <a:r>
              <a:rPr lang="en-US" dirty="0" smtClean="0"/>
              <a:t>. It is approximately 1.5</a:t>
            </a:r>
            <a:r>
              <a:rPr lang="en-US" dirty="0" smtClean="0">
                <a:hlinkClick r:id="rId10" tooltip="Kilobase"/>
              </a:rPr>
              <a:t>kb</a:t>
            </a:r>
            <a:r>
              <a:rPr lang="en-US" dirty="0" smtClean="0"/>
              <a:t> (or 1500 </a:t>
            </a:r>
            <a:r>
              <a:rPr lang="en-US" dirty="0" smtClean="0">
                <a:hlinkClick r:id="rId11" tooltip="Nucleotide"/>
              </a:rPr>
              <a:t>nucleotides</a:t>
            </a:r>
            <a:r>
              <a:rPr lang="en-US" dirty="0" smtClean="0"/>
              <a:t>) in length.</a:t>
            </a:r>
            <a:r>
              <a:rPr lang="en-US" baseline="30000" dirty="0" smtClean="0">
                <a:hlinkClick r:id="rId3"/>
              </a:rPr>
              <a:t>[2]</a:t>
            </a:r>
            <a:r>
              <a:rPr lang="en-US" dirty="0" smtClean="0"/>
              <a:t> The genes coding for it are referred to as </a:t>
            </a:r>
            <a:r>
              <a:rPr lang="en-US" b="1" dirty="0" smtClean="0"/>
              <a:t>16S </a:t>
            </a:r>
            <a:r>
              <a:rPr lang="en-US" b="1" dirty="0" err="1" smtClean="0"/>
              <a:t>rDNA</a:t>
            </a:r>
            <a:r>
              <a:rPr lang="en-US" dirty="0" smtClean="0"/>
              <a:t> and are used in reconstructing </a:t>
            </a:r>
            <a:r>
              <a:rPr lang="en-US" dirty="0" smtClean="0">
                <a:hlinkClick r:id="rId12" tooltip="Phylogenetics"/>
              </a:rPr>
              <a:t>phylogenies</a:t>
            </a:r>
            <a:r>
              <a:rPr lang="en-US" dirty="0" smtClean="0"/>
              <a:t>.</a:t>
            </a:r>
          </a:p>
          <a:p>
            <a:r>
              <a:rPr lang="en-US" dirty="0" smtClean="0"/>
              <a:t>Multiple sequences of 16S </a:t>
            </a:r>
            <a:r>
              <a:rPr lang="en-US" dirty="0" err="1" smtClean="0"/>
              <a:t>rRNA</a:t>
            </a:r>
            <a:r>
              <a:rPr lang="en-US" dirty="0" smtClean="0"/>
              <a:t> can exist within a single </a:t>
            </a:r>
            <a:r>
              <a:rPr lang="en-US" dirty="0" smtClean="0">
                <a:hlinkClick r:id="rId13" tooltip="Bacterium"/>
              </a:rPr>
              <a:t>bacterium</a:t>
            </a:r>
            <a:r>
              <a:rPr lang="en-US" dirty="0" smtClean="0"/>
              <a:t>.</a:t>
            </a:r>
            <a:r>
              <a:rPr lang="en-US" baseline="30000" dirty="0" smtClean="0">
                <a:hlinkClick r:id="rId3"/>
              </a:rPr>
              <a:t>[3]</a:t>
            </a:r>
            <a:endParaRPr lang="en-US" dirty="0" smtClean="0"/>
          </a:p>
          <a:p>
            <a:r>
              <a:rPr lang="en-US" b="1" dirty="0" smtClean="0"/>
              <a:t>Contents</a:t>
            </a:r>
          </a:p>
          <a:p>
            <a:r>
              <a:rPr lang="en-US" dirty="0" smtClean="0">
                <a:hlinkClick r:id="rId3"/>
              </a:rPr>
              <a:t>1 Functions</a:t>
            </a:r>
            <a:endParaRPr lang="en-US" dirty="0" smtClean="0"/>
          </a:p>
          <a:p>
            <a:r>
              <a:rPr lang="en-US" dirty="0" smtClean="0">
                <a:hlinkClick r:id="rId3"/>
              </a:rPr>
              <a:t>2 Structure</a:t>
            </a:r>
            <a:endParaRPr lang="en-US" dirty="0" smtClean="0"/>
          </a:p>
          <a:p>
            <a:r>
              <a:rPr lang="en-US" dirty="0" smtClean="0">
                <a:hlinkClick r:id="rId3"/>
              </a:rPr>
              <a:t>3 Universal Primers</a:t>
            </a:r>
            <a:r>
              <a:rPr lang="en-US" dirty="0" smtClean="0"/>
              <a:t> </a:t>
            </a:r>
          </a:p>
          <a:p>
            <a:pPr lvl="1"/>
            <a:r>
              <a:rPr lang="en-US" dirty="0" smtClean="0">
                <a:hlinkClick r:id="rId3"/>
              </a:rPr>
              <a:t>3.1 PCR applications</a:t>
            </a:r>
            <a:endParaRPr lang="en-US" dirty="0" smtClean="0"/>
          </a:p>
          <a:p>
            <a:r>
              <a:rPr lang="en-US" dirty="0" smtClean="0">
                <a:hlinkClick r:id="rId3"/>
              </a:rPr>
              <a:t>4 References</a:t>
            </a:r>
            <a:endParaRPr lang="en-US" dirty="0" smtClean="0"/>
          </a:p>
          <a:p>
            <a:r>
              <a:rPr lang="en-US" dirty="0" smtClean="0">
                <a:hlinkClick r:id="rId3"/>
              </a:rPr>
              <a:t>5 External links</a:t>
            </a:r>
            <a:endParaRPr lang="en-US" dirty="0" smtClean="0"/>
          </a:p>
          <a:p>
            <a:r>
              <a:rPr lang="en-US" b="1" dirty="0" smtClean="0"/>
              <a:t>Functions</a:t>
            </a:r>
          </a:p>
          <a:p>
            <a:r>
              <a:rPr lang="en-US" dirty="0" smtClean="0"/>
              <a:t>It has several functions:</a:t>
            </a:r>
          </a:p>
          <a:p>
            <a:r>
              <a:rPr lang="en-US" dirty="0" smtClean="0"/>
              <a:t>Like the </a:t>
            </a:r>
            <a:r>
              <a:rPr lang="en-US" dirty="0" smtClean="0">
                <a:hlinkClick r:id="rId14" tooltip="23S ribosomal RNA"/>
              </a:rPr>
              <a:t>large (23S) ribosomal RNA</a:t>
            </a:r>
            <a:r>
              <a:rPr lang="en-US" dirty="0" smtClean="0"/>
              <a:t>, it has a structural role, acting as a scaffold defining the positions of the </a:t>
            </a:r>
            <a:r>
              <a:rPr lang="en-US" dirty="0" smtClean="0">
                <a:hlinkClick r:id="rId15" tooltip="Ribosomal protein"/>
              </a:rPr>
              <a:t>ribosomal protein</a:t>
            </a:r>
            <a:endParaRPr lang="en-US" dirty="0" smtClean="0"/>
          </a:p>
          <a:p>
            <a:r>
              <a:rPr lang="en-US" dirty="0" smtClean="0"/>
              <a:t>The 3' end contains the anti-</a:t>
            </a:r>
            <a:r>
              <a:rPr lang="en-US" dirty="0" smtClean="0">
                <a:hlinkClick r:id="rId16" tooltip="Shine-Dalgarno sequence"/>
              </a:rPr>
              <a:t>Shine-</a:t>
            </a:r>
            <a:r>
              <a:rPr lang="en-US" dirty="0" err="1" smtClean="0">
                <a:hlinkClick r:id="rId16" tooltip="Shine-Dalgarno sequence"/>
              </a:rPr>
              <a:t>Dalgarno</a:t>
            </a:r>
            <a:r>
              <a:rPr lang="en-US" dirty="0" smtClean="0">
                <a:hlinkClick r:id="rId16" tooltip="Shine-Dalgarno sequence"/>
              </a:rPr>
              <a:t> sequence</a:t>
            </a:r>
            <a:r>
              <a:rPr lang="en-US" dirty="0" smtClean="0"/>
              <a:t>, which binds upstream to the AUG start </a:t>
            </a:r>
            <a:r>
              <a:rPr lang="en-US" dirty="0" err="1" smtClean="0">
                <a:hlinkClick r:id="rId17" tooltip="Codon"/>
              </a:rPr>
              <a:t>codon</a:t>
            </a:r>
            <a:r>
              <a:rPr lang="en-US" dirty="0" smtClean="0"/>
              <a:t> on the </a:t>
            </a:r>
            <a:r>
              <a:rPr lang="en-US" dirty="0" smtClean="0">
                <a:hlinkClick r:id="rId18" tooltip="MRNA"/>
              </a:rPr>
              <a:t>mRNA</a:t>
            </a:r>
            <a:r>
              <a:rPr lang="en-US" dirty="0" smtClean="0"/>
              <a:t>. The 3'-end of 16S RNA binds to the proteins S1 and S21 known to be involved in initiation of protein synthesis; RNA-protein cross-linking by A.P. </a:t>
            </a:r>
            <a:r>
              <a:rPr lang="en-US" dirty="0" err="1" smtClean="0"/>
              <a:t>Czernilofsky</a:t>
            </a:r>
            <a:r>
              <a:rPr lang="en-US" dirty="0" smtClean="0"/>
              <a:t> et al. (FEBS </a:t>
            </a:r>
            <a:r>
              <a:rPr lang="en-US" dirty="0" err="1" smtClean="0"/>
              <a:t>Lett</a:t>
            </a:r>
            <a:r>
              <a:rPr lang="en-US" dirty="0" smtClean="0"/>
              <a:t>. </a:t>
            </a:r>
            <a:r>
              <a:rPr lang="en-US" dirty="0" err="1" smtClean="0"/>
              <a:t>Vol</a:t>
            </a:r>
            <a:r>
              <a:rPr lang="en-US" dirty="0" smtClean="0"/>
              <a:t> 58, pp 281–284, 1975).</a:t>
            </a:r>
          </a:p>
          <a:p>
            <a:r>
              <a:rPr lang="en-US" dirty="0" smtClean="0"/>
              <a:t>Interacts with 23S, aiding in the binding of the two ribosomal subunits (</a:t>
            </a:r>
            <a:r>
              <a:rPr lang="en-US" dirty="0" smtClean="0">
                <a:hlinkClick r:id="rId19" tooltip="50S"/>
              </a:rPr>
              <a:t>50S</a:t>
            </a:r>
            <a:r>
              <a:rPr lang="en-US" dirty="0" smtClean="0"/>
              <a:t>+</a:t>
            </a:r>
            <a:r>
              <a:rPr lang="en-US" dirty="0" smtClean="0">
                <a:hlinkClick r:id="rId7" tooltip="30S"/>
              </a:rPr>
              <a:t>30S</a:t>
            </a:r>
            <a:r>
              <a:rPr lang="en-US" dirty="0" smtClean="0"/>
              <a:t>)</a:t>
            </a:r>
          </a:p>
          <a:p>
            <a:r>
              <a:rPr lang="en-US" dirty="0" smtClean="0"/>
              <a:t>Stabilizes correct </a:t>
            </a:r>
            <a:r>
              <a:rPr lang="en-US" dirty="0" err="1" smtClean="0"/>
              <a:t>codon-anticodon</a:t>
            </a:r>
            <a:r>
              <a:rPr lang="en-US" dirty="0" smtClean="0"/>
              <a:t> pairing in the A site, via a hydrogen bond formation between the N1 atom of Adenine (</a:t>
            </a:r>
            <a:r>
              <a:rPr lang="en-US" i="1" dirty="0" smtClean="0"/>
              <a:t>see </a:t>
            </a:r>
            <a:r>
              <a:rPr lang="en-US" i="1" dirty="0" smtClean="0">
                <a:hlinkClick r:id="rId20" tooltip="Purine"/>
              </a:rPr>
              <a:t>image of </a:t>
            </a:r>
            <a:r>
              <a:rPr lang="en-US" i="1" dirty="0" err="1" smtClean="0">
                <a:hlinkClick r:id="rId20" tooltip="Purine"/>
              </a:rPr>
              <a:t>Purine</a:t>
            </a:r>
            <a:r>
              <a:rPr lang="en-US" i="1" dirty="0" smtClean="0">
                <a:hlinkClick r:id="rId20" tooltip="Purine"/>
              </a:rPr>
              <a:t> chemical structure</a:t>
            </a:r>
            <a:r>
              <a:rPr lang="en-US" dirty="0" smtClean="0"/>
              <a:t>) residues 1492 and 1493 and the 2'OH group of the mRNA backbone</a:t>
            </a:r>
          </a:p>
          <a:p>
            <a:r>
              <a:rPr lang="en-US" b="1" dirty="0" smtClean="0"/>
              <a:t>Structure</a:t>
            </a:r>
          </a:p>
          <a:p>
            <a:r>
              <a:rPr lang="en-US" b="1" dirty="0" smtClean="0"/>
              <a:t>Universal Primers</a:t>
            </a:r>
          </a:p>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2B49851-0956-4E37-9F13-322B808A36AC}" type="slidenum">
              <a:rPr lang="en-US" smtClean="0"/>
              <a:pPr/>
              <a:t>26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smtClean="0"/>
              <a:t>But does bottleneck act quickly enough, more immediate advantage to sex?</a:t>
            </a:r>
          </a:p>
          <a:p>
            <a:pPr eaLnBrk="1" hangingPunct="1"/>
            <a:endParaRPr lang="en-US" dirty="0" smtClean="0"/>
          </a:p>
          <a:p>
            <a:pPr eaLnBrk="1" hangingPunct="1"/>
            <a:r>
              <a:rPr lang="en-US" dirty="0" smtClean="0"/>
              <a:t>Controls for sequence divergence due to neutral evolution</a:t>
            </a:r>
          </a:p>
          <a:p>
            <a:pPr eaLnBrk="1" hangingPunct="1"/>
            <a:endParaRPr lang="en-US" dirty="0" smtClean="0"/>
          </a:p>
          <a:p>
            <a:pPr eaLnBrk="1" hangingPunct="1"/>
            <a:r>
              <a:rPr lang="en-US" dirty="0" smtClean="0"/>
              <a:t>likely purifying selection maintaining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9A9A26D-B0DC-4BCE-BC11-4AFA1A5B8FB4}" type="slidenum">
              <a:rPr lang="en-US" smtClean="0"/>
              <a:pPr/>
              <a:t>27</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3DA7523-66F1-49B1-8F49-0B156FACBCD5}" type="slidenum">
              <a:rPr lang="en-US" smtClean="0"/>
              <a:pPr/>
              <a:t>3</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latin typeface="Arial" charset="0"/>
              </a:rPr>
              <a:t>Figure 8.16a Organisms with two modes of reproduction, both mating systems exist in same population yet asexuality does not replace sex.</a:t>
            </a:r>
          </a:p>
          <a:p>
            <a:pPr eaLnBrk="1" hangingPunct="1"/>
            <a:r>
              <a:rPr lang="en-US" smtClean="0">
                <a:latin typeface="Arial" charset="0"/>
              </a:rPr>
              <a:t>(a) Asexual reproduction in an aphid. The large aphid is giving birth to a daughter, produced by parthenogenesis, that is genetically identical to its mother. In the fall, the aphids will switch to sexual reproduction.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AEB6540-4C44-4368-9ECB-A11DF6115736}" type="slidenum">
              <a:rPr lang="en-US" smtClean="0"/>
              <a:pPr/>
              <a:t>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latin typeface="Arial" charset="0"/>
              </a:rPr>
              <a:t>Figure 8.16b Organisms with two modes of reproduction</a:t>
            </a:r>
          </a:p>
          <a:p>
            <a:pPr eaLnBrk="1" hangingPunct="1"/>
            <a:r>
              <a:rPr lang="en-US" smtClean="0">
                <a:latin typeface="Arial" charset="0"/>
              </a:rPr>
              <a:t> (b) </a:t>
            </a:r>
            <a:r>
              <a:rPr lang="en-US" i="1" smtClean="0">
                <a:latin typeface="Arial" charset="0"/>
              </a:rPr>
              <a:t>Volvox aureus</a:t>
            </a:r>
            <a:r>
              <a:rPr lang="en-US" smtClean="0">
                <a:latin typeface="Arial" charset="0"/>
              </a:rPr>
              <a:t>, a freshwater alga. Each large sphere is a single adult individual. Before maturity, any individual has the potential to develop as a sexual male, a sexual female, or an asexual. The (entirely visible) individual at lower right is a male. The randomly oriented disks are packets of sperm. The large individual above and to his left is a female. Each of the dark fuzzy spheres inside her is an encysted zygote. The individual directly to the left of the male is an asexual. Each of the dark spheres inside it is an offspring, developing by mitosis into a clone of the parent.</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3FB683C-21F4-4212-9066-F0B1BBDB5177}" type="slidenum">
              <a:rPr lang="en-US" smtClean="0"/>
              <a:pPr/>
              <a:t>5</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latin typeface="Arial" charset="0"/>
              </a:rPr>
              <a:t>Figure 8.16c Organisms with two modes of reproduction</a:t>
            </a:r>
          </a:p>
          <a:p>
            <a:pPr eaLnBrk="1" hangingPunct="1"/>
            <a:r>
              <a:rPr lang="en-US" smtClean="0">
                <a:latin typeface="Arial" charset="0"/>
              </a:rPr>
              <a:t>(c) A hydra. This individual is reproducing both sexually and asexually. The crown of tentacles at the upper left surround the hydra's mouth. Along the body below the mouth are rows of testes. Below the testes are two asexual buds.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Volvox</a:t>
            </a:r>
            <a:r>
              <a:rPr lang="en-US" dirty="0" smtClean="0"/>
              <a:t>, a freshwater alga, each large sphere is an adult, most are cloning through daughters,</a:t>
            </a:r>
            <a:r>
              <a:rPr lang="en-US" baseline="0" dirty="0" smtClean="0"/>
              <a:t> red spheres indicate fertilization by sperm</a:t>
            </a:r>
          </a:p>
          <a:p>
            <a:endParaRPr lang="en-US" baseline="0" dirty="0" smtClean="0"/>
          </a:p>
          <a:p>
            <a:r>
              <a:rPr lang="en-US" baseline="0" dirty="0" err="1" smtClean="0"/>
              <a:t>Hyrda</a:t>
            </a:r>
            <a:r>
              <a:rPr lang="en-US" baseline="0" dirty="0" smtClean="0"/>
              <a:t>, asexual budding at bottom and gonads at top</a:t>
            </a:r>
          </a:p>
          <a:p>
            <a:endParaRPr lang="en-US" baseline="0" dirty="0" smtClean="0"/>
          </a:p>
          <a:p>
            <a:r>
              <a:rPr lang="en-US" baseline="0" dirty="0" smtClean="0"/>
              <a:t>Strawberry reproduces sexually via fruits with seeds and asexually via runners.</a:t>
            </a:r>
            <a:endParaRPr lang="en-US" dirty="0"/>
          </a:p>
        </p:txBody>
      </p:sp>
      <p:sp>
        <p:nvSpPr>
          <p:cNvPr id="4" name="Slide Number Placeholder 3"/>
          <p:cNvSpPr>
            <a:spLocks noGrp="1"/>
          </p:cNvSpPr>
          <p:nvPr>
            <p:ph type="sldNum" sz="quarter" idx="10"/>
          </p:nvPr>
        </p:nvSpPr>
        <p:spPr/>
        <p:txBody>
          <a:bodyPr/>
          <a:lstStyle/>
          <a:p>
            <a:pPr>
              <a:defRPr/>
            </a:pPr>
            <a:fld id="{65FD61C3-8D9B-4911-8BF4-2E8FD072FFB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77C8030-2F44-48E3-A000-2CAE031E20E9}" type="slidenum">
              <a:rPr lang="en-US" smtClean="0"/>
              <a:pPr/>
              <a:t>7</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smtClean="0">
                <a:latin typeface="Arial" charset="0"/>
              </a:rPr>
              <a:t>Figure 8.17 The reproductive advantage of asexual females, population numbers depend on number of females.</a:t>
            </a:r>
          </a:p>
          <a:p>
            <a:pPr eaLnBrk="1" hangingPunct="1"/>
            <a:r>
              <a:rPr lang="en-US" dirty="0" smtClean="0">
                <a:latin typeface="Arial" charset="0"/>
              </a:rPr>
              <a:t>Imagine a population founded by three individuals: a sexual female, a sexual male, and an asexual female. Every generation, each female produces four offspring, after which the parents die. All offspring survive to reproduce. Half of the offspring of sexual females are female; the other half are male. All of the offspring of asexual females are, of course, female. Under these simple assumptions, the fraction of individuals in the population that are asexual females increases every generation. After John Maynard Smith (1978). But parental care.</a:t>
            </a:r>
          </a:p>
          <a:p>
            <a:pPr eaLnBrk="1" hangingPunct="1"/>
            <a:endParaRPr lang="en-US" dirty="0" smtClean="0">
              <a:latin typeface="Arial" charset="0"/>
            </a:endParaRPr>
          </a:p>
          <a:p>
            <a:pPr eaLnBrk="1" hangingPunct="1"/>
            <a:r>
              <a:rPr lang="en-US" dirty="0" smtClean="0">
                <a:latin typeface="Arial" charset="0"/>
              </a:rPr>
              <a:t>what sex controls population growth?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4C015C5-72D8-4BB2-856C-10F831207CD0}" type="slidenum">
              <a:rPr lang="en-US" smtClean="0"/>
              <a:pPr/>
              <a:t>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mtClean="0">
                <a:latin typeface="Arial" charset="0"/>
              </a:rPr>
              <a:t>Figure 8.1 A pair of linked loci</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559E2F4-C2CB-4C87-9D27-0D606E947935}" type="slidenum">
              <a:rPr lang="en-US" smtClean="0"/>
              <a:pPr/>
              <a:t>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latin typeface="Arial" charset="0"/>
              </a:rPr>
              <a:t>Figure 8.2a Two populations: one in linkage equilibrium; one in linkage disequilibrium. Allele frequencies the same, but chromosome frequencies different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D2868E-DE64-4382-AFBB-D8AFC02714D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ADC169-0AFB-4747-950F-20D403AB80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905080-2470-4491-B9F3-AA71CFA68D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9BFA97-AAB1-41F8-8E7E-9E74F87F8B4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77981B-F2F1-4FF6-9915-126E8E4FD3F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0A2695-E825-4A97-9920-850888CDEE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6D2F26-3F94-4254-9623-022BFDB6352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A35FFE-D582-4F98-93F9-38D370124C8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0930043-CF25-4368-B68A-D927C9849E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60734C-D6A2-4306-AB9B-F67A2049936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886428-199D-4DBF-BAFF-1DE47E100E5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9CFD73D-6182-454A-9E0B-DB9722F843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48" charset="0"/>
        </a:defRPr>
      </a:lvl2pPr>
      <a:lvl3pPr algn="ctr" rtl="0" eaLnBrk="0" fontAlgn="base" hangingPunct="0">
        <a:spcBef>
          <a:spcPct val="0"/>
        </a:spcBef>
        <a:spcAft>
          <a:spcPct val="0"/>
        </a:spcAft>
        <a:defRPr sz="4400">
          <a:solidFill>
            <a:schemeClr val="tx2"/>
          </a:solidFill>
          <a:latin typeface="Times" pitchFamily="48" charset="0"/>
        </a:defRPr>
      </a:lvl3pPr>
      <a:lvl4pPr algn="ctr" rtl="0" eaLnBrk="0" fontAlgn="base" hangingPunct="0">
        <a:spcBef>
          <a:spcPct val="0"/>
        </a:spcBef>
        <a:spcAft>
          <a:spcPct val="0"/>
        </a:spcAft>
        <a:defRPr sz="4400">
          <a:solidFill>
            <a:schemeClr val="tx2"/>
          </a:solidFill>
          <a:latin typeface="Times" pitchFamily="48" charset="0"/>
        </a:defRPr>
      </a:lvl4pPr>
      <a:lvl5pPr algn="ctr" rtl="0" eaLnBrk="0" fontAlgn="base" hangingPunct="0">
        <a:spcBef>
          <a:spcPct val="0"/>
        </a:spcBef>
        <a:spcAft>
          <a:spcPct val="0"/>
        </a:spcAft>
        <a:defRPr sz="4400">
          <a:solidFill>
            <a:schemeClr val="tx2"/>
          </a:solidFill>
          <a:latin typeface="Times" pitchFamily="48" charset="0"/>
        </a:defRPr>
      </a:lvl5pPr>
      <a:lvl6pPr marL="457200" algn="ctr" rtl="0" fontAlgn="base">
        <a:spcBef>
          <a:spcPct val="0"/>
        </a:spcBef>
        <a:spcAft>
          <a:spcPct val="0"/>
        </a:spcAft>
        <a:defRPr sz="4400">
          <a:solidFill>
            <a:schemeClr val="tx2"/>
          </a:solidFill>
          <a:latin typeface="Times" pitchFamily="48" charset="0"/>
        </a:defRPr>
      </a:lvl6pPr>
      <a:lvl7pPr marL="914400" algn="ctr" rtl="0" fontAlgn="base">
        <a:spcBef>
          <a:spcPct val="0"/>
        </a:spcBef>
        <a:spcAft>
          <a:spcPct val="0"/>
        </a:spcAft>
        <a:defRPr sz="4400">
          <a:solidFill>
            <a:schemeClr val="tx2"/>
          </a:solidFill>
          <a:latin typeface="Times" pitchFamily="48" charset="0"/>
        </a:defRPr>
      </a:lvl7pPr>
      <a:lvl8pPr marL="1371600" algn="ctr" rtl="0" fontAlgn="base">
        <a:spcBef>
          <a:spcPct val="0"/>
        </a:spcBef>
        <a:spcAft>
          <a:spcPct val="0"/>
        </a:spcAft>
        <a:defRPr sz="4400">
          <a:solidFill>
            <a:schemeClr val="tx2"/>
          </a:solidFill>
          <a:latin typeface="Times" pitchFamily="48" charset="0"/>
        </a:defRPr>
      </a:lvl8pPr>
      <a:lvl9pPr marL="1828800" algn="ctr" rtl="0" fontAlgn="base">
        <a:spcBef>
          <a:spcPct val="0"/>
        </a:spcBef>
        <a:spcAft>
          <a:spcPct val="0"/>
        </a:spcAft>
        <a:defRPr sz="4400">
          <a:solidFill>
            <a:schemeClr val="tx2"/>
          </a:solidFill>
          <a:latin typeface="Times" pitchFamily="4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nvSpPr>
        <p:spPr bwMode="auto">
          <a:xfrm>
            <a:off x="1219200" y="1905000"/>
            <a:ext cx="6400800" cy="1524000"/>
          </a:xfrm>
          <a:prstGeom prst="rect">
            <a:avLst/>
          </a:prstGeom>
          <a:noFill/>
          <a:ln w="9525">
            <a:noFill/>
            <a:miter lim="800000"/>
            <a:headEnd/>
            <a:tailEnd/>
          </a:ln>
        </p:spPr>
        <p:txBody>
          <a:bodyPr/>
          <a:lstStyle/>
          <a:p>
            <a:pPr algn="ctr"/>
            <a:endParaRPr lang="en-US" sz="4000" b="1">
              <a:latin typeface="Arial" charset="0"/>
            </a:endParaRPr>
          </a:p>
          <a:p>
            <a:pPr algn="ctr">
              <a:lnSpc>
                <a:spcPct val="120000"/>
              </a:lnSpc>
            </a:pPr>
            <a:r>
              <a:rPr lang="en-US" sz="4000">
                <a:latin typeface="Arial" charset="0"/>
              </a:rPr>
              <a:t>Evolution of Sex</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08_F02b"/>
          <p:cNvPicPr>
            <a:picLocks noChangeAspect="1" noChangeArrowheads="1"/>
          </p:cNvPicPr>
          <p:nvPr/>
        </p:nvPicPr>
        <p:blipFill>
          <a:blip r:embed="rId3" cstate="print"/>
          <a:srcRect/>
          <a:stretch>
            <a:fillRect/>
          </a:stretch>
        </p:blipFill>
        <p:spPr bwMode="auto">
          <a:xfrm>
            <a:off x="303213" y="930275"/>
            <a:ext cx="8535987" cy="4997450"/>
          </a:xfrm>
          <a:prstGeom prst="rect">
            <a:avLst/>
          </a:prstGeom>
          <a:noFill/>
          <a:ln w="9525">
            <a:noFill/>
            <a:miter lim="800000"/>
            <a:headEnd/>
            <a:tailEnd/>
          </a:ln>
        </p:spPr>
      </p:pic>
      <p:sp>
        <p:nvSpPr>
          <p:cNvPr id="10243" name="Text Box 3"/>
          <p:cNvSpPr txBox="1">
            <a:spLocks noChangeArrowheads="1"/>
          </p:cNvSpPr>
          <p:nvPr/>
        </p:nvSpPr>
        <p:spPr bwMode="auto">
          <a:xfrm>
            <a:off x="365125" y="6061075"/>
            <a:ext cx="8558213" cy="461963"/>
          </a:xfrm>
          <a:prstGeom prst="rect">
            <a:avLst/>
          </a:prstGeom>
          <a:noFill/>
          <a:ln w="9525">
            <a:noFill/>
            <a:miter lim="800000"/>
            <a:headEnd/>
            <a:tailEnd/>
          </a:ln>
        </p:spPr>
        <p:txBody>
          <a:bodyPr wrap="none">
            <a:spAutoFit/>
          </a:bodyPr>
          <a:lstStyle/>
          <a:p>
            <a:r>
              <a:rPr lang="en-US">
                <a:latin typeface="Arial" charset="0"/>
                <a:cs typeface="Arial" charset="0"/>
              </a:rPr>
              <a:t>LD =  or D = gABgab – gAbgaB; e.g. = 0.44x0.04 – 0.16x0.36</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08_F06"/>
          <p:cNvPicPr>
            <a:picLocks noChangeAspect="1" noChangeArrowheads="1"/>
          </p:cNvPicPr>
          <p:nvPr/>
        </p:nvPicPr>
        <p:blipFill>
          <a:blip r:embed="rId3" cstate="print"/>
          <a:srcRect/>
          <a:stretch>
            <a:fillRect/>
          </a:stretch>
        </p:blipFill>
        <p:spPr bwMode="auto">
          <a:xfrm>
            <a:off x="304800" y="673100"/>
            <a:ext cx="8531225" cy="5529263"/>
          </a:xfrm>
          <a:prstGeom prst="rect">
            <a:avLst/>
          </a:prstGeom>
          <a:noFill/>
          <a:ln w="9525">
            <a:noFill/>
            <a:miter lim="800000"/>
            <a:headEnd/>
            <a:tailEnd/>
          </a:ln>
        </p:spPr>
      </p:pic>
      <p:sp>
        <p:nvSpPr>
          <p:cNvPr id="11267" name="Text Box 3"/>
          <p:cNvSpPr txBox="1">
            <a:spLocks noChangeArrowheads="1"/>
          </p:cNvSpPr>
          <p:nvPr/>
        </p:nvSpPr>
        <p:spPr bwMode="auto">
          <a:xfrm>
            <a:off x="76200" y="117475"/>
            <a:ext cx="9101138" cy="461963"/>
          </a:xfrm>
          <a:prstGeom prst="rect">
            <a:avLst/>
          </a:prstGeom>
          <a:noFill/>
          <a:ln w="9525">
            <a:noFill/>
            <a:miter lim="800000"/>
            <a:headEnd/>
            <a:tailEnd/>
          </a:ln>
        </p:spPr>
        <p:txBody>
          <a:bodyPr wrap="none">
            <a:spAutoFit/>
          </a:bodyPr>
          <a:lstStyle/>
          <a:p>
            <a:r>
              <a:rPr lang="en-US">
                <a:latin typeface="Arial" charset="0"/>
                <a:cs typeface="Arial" charset="0"/>
              </a:rPr>
              <a:t>LD will decay over time by a factor of (1-r) in absence of selection</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08_F07"/>
          <p:cNvPicPr>
            <a:picLocks noChangeAspect="1" noChangeArrowheads="1"/>
          </p:cNvPicPr>
          <p:nvPr/>
        </p:nvPicPr>
        <p:blipFill>
          <a:blip r:embed="rId3" cstate="print"/>
          <a:srcRect/>
          <a:stretch>
            <a:fillRect/>
          </a:stretch>
        </p:blipFill>
        <p:spPr bwMode="auto">
          <a:xfrm>
            <a:off x="1077913" y="227013"/>
            <a:ext cx="6986587" cy="64023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85275" cy="6124575"/>
          </a:xfrm>
          <a:prstGeom prst="rect">
            <a:avLst/>
          </a:prstGeom>
          <a:noFill/>
        </p:spPr>
        <p:txBody>
          <a:bodyPr>
            <a:spAutoFit/>
          </a:bodyPr>
          <a:lstStyle/>
          <a:p>
            <a:pPr>
              <a:defRPr/>
            </a:pPr>
            <a:r>
              <a:rPr lang="en-US" sz="2800" dirty="0">
                <a:latin typeface="Arial" pitchFamily="34" charset="0"/>
                <a:cs typeface="Arial" pitchFamily="34" charset="0"/>
              </a:rPr>
              <a:t>What is the origin of linkage disequilibrium??</a:t>
            </a:r>
          </a:p>
          <a:p>
            <a:pPr>
              <a:defRPr/>
            </a:pPr>
            <a:endParaRPr lang="en-US" sz="2800" dirty="0">
              <a:latin typeface="Arial" pitchFamily="34" charset="0"/>
              <a:cs typeface="Arial" pitchFamily="34" charset="0"/>
            </a:endParaRPr>
          </a:p>
          <a:p>
            <a:pPr>
              <a:defRPr/>
            </a:pPr>
            <a:endParaRPr lang="en-US" sz="2800" dirty="0">
              <a:latin typeface="Arial" pitchFamily="34" charset="0"/>
              <a:cs typeface="Arial" pitchFamily="34" charset="0"/>
            </a:endParaRPr>
          </a:p>
          <a:p>
            <a:pPr marL="514350" indent="-514350">
              <a:defRPr/>
            </a:pPr>
            <a:r>
              <a:rPr lang="en-US" sz="2800" dirty="0">
                <a:latin typeface="Arial" pitchFamily="34" charset="0"/>
                <a:cs typeface="Arial" pitchFamily="34" charset="0"/>
              </a:rPr>
              <a:t>1. Natural Selection (selection on 2 loci, hitchhiking)</a:t>
            </a:r>
          </a:p>
          <a:p>
            <a:pPr marL="514350" indent="-514350">
              <a:defRPr/>
            </a:pPr>
            <a:r>
              <a:rPr lang="en-US" sz="2800" dirty="0">
                <a:latin typeface="Arial" pitchFamily="34" charset="0"/>
                <a:cs typeface="Arial" pitchFamily="34" charset="0"/>
              </a:rPr>
              <a:t>       </a:t>
            </a:r>
            <a:r>
              <a:rPr lang="en-US" sz="2800" i="1" dirty="0" err="1">
                <a:latin typeface="Arial" pitchFamily="34" charset="0"/>
                <a:cs typeface="Arial" pitchFamily="34" charset="0"/>
              </a:rPr>
              <a:t>Mimulus</a:t>
            </a:r>
            <a:r>
              <a:rPr lang="en-US" sz="2800" dirty="0">
                <a:latin typeface="Arial" pitchFamily="34" charset="0"/>
                <a:cs typeface="Arial" pitchFamily="34" charset="0"/>
              </a:rPr>
              <a:t> inversions</a:t>
            </a:r>
          </a:p>
          <a:p>
            <a:pPr marL="514350" indent="-514350">
              <a:defRPr/>
            </a:pPr>
            <a:r>
              <a:rPr lang="en-US" sz="2800" dirty="0">
                <a:latin typeface="Arial" pitchFamily="34" charset="0"/>
                <a:cs typeface="Arial" pitchFamily="34" charset="0"/>
              </a:rPr>
              <a:t>       Selection on lactose tolerance and nearby neutral    </a:t>
            </a:r>
          </a:p>
          <a:p>
            <a:pPr marL="514350" indent="-514350">
              <a:defRPr/>
            </a:pPr>
            <a:r>
              <a:rPr lang="en-US" sz="2800" dirty="0">
                <a:latin typeface="Arial" pitchFamily="34" charset="0"/>
                <a:cs typeface="Arial" pitchFamily="34" charset="0"/>
              </a:rPr>
              <a:t>            alleles dragged along for the ride</a:t>
            </a:r>
          </a:p>
          <a:p>
            <a:pPr marL="514350" indent="-514350">
              <a:buFontTx/>
              <a:buAutoNum type="arabicPeriod"/>
              <a:defRPr/>
            </a:pPr>
            <a:endParaRPr lang="en-US" sz="2800" dirty="0">
              <a:latin typeface="Arial" pitchFamily="34" charset="0"/>
              <a:cs typeface="Arial" pitchFamily="34" charset="0"/>
            </a:endParaRPr>
          </a:p>
          <a:p>
            <a:pPr marL="514350" indent="-514350">
              <a:defRPr/>
            </a:pPr>
            <a:r>
              <a:rPr lang="en-US" sz="2800" dirty="0">
                <a:latin typeface="Arial" pitchFamily="34" charset="0"/>
                <a:cs typeface="Arial" pitchFamily="34" charset="0"/>
              </a:rPr>
              <a:t>2. Drift (bottlenecks and appearance of a mutation)</a:t>
            </a:r>
          </a:p>
          <a:p>
            <a:pPr marL="514350" indent="-514350">
              <a:defRPr/>
            </a:pPr>
            <a:r>
              <a:rPr lang="en-US" sz="2800" dirty="0">
                <a:latin typeface="Arial" pitchFamily="34" charset="0"/>
                <a:cs typeface="Arial" pitchFamily="34" charset="0"/>
              </a:rPr>
              <a:t>        Diseases and neutral alleles: </a:t>
            </a:r>
            <a:r>
              <a:rPr lang="en-US" sz="2800" dirty="0" err="1">
                <a:latin typeface="Arial" pitchFamily="34" charset="0"/>
                <a:cs typeface="Arial" pitchFamily="34" charset="0"/>
              </a:rPr>
              <a:t>Tay</a:t>
            </a:r>
            <a:r>
              <a:rPr lang="en-US" sz="2800" dirty="0">
                <a:latin typeface="Arial" pitchFamily="34" charset="0"/>
                <a:cs typeface="Arial" pitchFamily="34" charset="0"/>
              </a:rPr>
              <a:t>-</a:t>
            </a:r>
            <a:r>
              <a:rPr lang="en-US" sz="2800" dirty="0" smtClean="0">
                <a:latin typeface="Arial" pitchFamily="34" charset="0"/>
                <a:cs typeface="Arial" pitchFamily="34" charset="0"/>
              </a:rPr>
              <a:t>Sachs, </a:t>
            </a:r>
            <a:r>
              <a:rPr lang="en-US" sz="2800" dirty="0" err="1" smtClean="0">
                <a:latin typeface="Arial" pitchFamily="34" charset="0"/>
                <a:cs typeface="Arial" pitchFamily="34" charset="0"/>
              </a:rPr>
              <a:t>Gaucher’s</a:t>
            </a:r>
            <a:endParaRPr lang="en-US" sz="2800" dirty="0">
              <a:latin typeface="Arial" pitchFamily="34" charset="0"/>
              <a:cs typeface="Arial" pitchFamily="34" charset="0"/>
            </a:endParaRPr>
          </a:p>
          <a:p>
            <a:pPr marL="514350" indent="-514350">
              <a:buFontTx/>
              <a:buAutoNum type="arabicPeriod"/>
              <a:defRPr/>
            </a:pPr>
            <a:endParaRPr lang="en-US" sz="2800" dirty="0">
              <a:latin typeface="Arial" pitchFamily="34" charset="0"/>
              <a:cs typeface="Arial" pitchFamily="34" charset="0"/>
            </a:endParaRPr>
          </a:p>
          <a:p>
            <a:pPr marL="514350" indent="-514350">
              <a:defRPr/>
            </a:pPr>
            <a:r>
              <a:rPr lang="en-US" sz="2800" dirty="0">
                <a:latin typeface="Arial" pitchFamily="34" charset="0"/>
                <a:cs typeface="Arial" pitchFamily="34" charset="0"/>
              </a:rPr>
              <a:t>3. Population Mixture (hybrid zones)</a:t>
            </a:r>
          </a:p>
          <a:p>
            <a:pPr marL="514350" indent="-514350">
              <a:defRPr/>
            </a:pPr>
            <a:r>
              <a:rPr lang="en-US" sz="2800" dirty="0">
                <a:latin typeface="Arial" pitchFamily="34" charset="0"/>
                <a:cs typeface="Arial" pitchFamily="34" charset="0"/>
              </a:rPr>
              <a:t>       AABB population mixes with </a:t>
            </a:r>
            <a:r>
              <a:rPr lang="en-US" sz="2800" dirty="0" err="1">
                <a:latin typeface="Arial" pitchFamily="34" charset="0"/>
                <a:cs typeface="Arial" pitchFamily="34" charset="0"/>
              </a:rPr>
              <a:t>aabb</a:t>
            </a:r>
            <a:r>
              <a:rPr lang="en-US" sz="2800" dirty="0">
                <a:latin typeface="Arial" pitchFamily="34" charset="0"/>
                <a:cs typeface="Arial" pitchFamily="34" charset="0"/>
              </a:rPr>
              <a:t> population, after </a:t>
            </a:r>
          </a:p>
          <a:p>
            <a:pPr marL="514350" indent="-514350">
              <a:defRPr/>
            </a:pPr>
            <a:r>
              <a:rPr lang="en-US" sz="2800" dirty="0">
                <a:latin typeface="Arial" pitchFamily="34" charset="0"/>
                <a:cs typeface="Arial" pitchFamily="34" charset="0"/>
              </a:rPr>
              <a:t>	     only 1 generation of mating: AABB, </a:t>
            </a:r>
            <a:r>
              <a:rPr lang="en-US" sz="2800" dirty="0" err="1">
                <a:latin typeface="Arial" pitchFamily="34" charset="0"/>
                <a:cs typeface="Arial" pitchFamily="34" charset="0"/>
              </a:rPr>
              <a:t>AaBb</a:t>
            </a:r>
            <a:r>
              <a:rPr lang="en-US" sz="2800" dirty="0">
                <a:latin typeface="Arial" pitchFamily="34" charset="0"/>
                <a:cs typeface="Arial" pitchFamily="34" charset="0"/>
              </a:rPr>
              <a:t>, </a:t>
            </a:r>
            <a:r>
              <a:rPr lang="en-US" sz="2800" dirty="0" err="1">
                <a:latin typeface="Arial" pitchFamily="34" charset="0"/>
                <a:cs typeface="Arial" pitchFamily="34" charset="0"/>
              </a:rPr>
              <a:t>aabb</a:t>
            </a:r>
            <a:endParaRPr lang="en-US" sz="28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304800"/>
            <a:ext cx="6245225" cy="6281738"/>
          </a:xfrm>
          <a:prstGeom prst="rect">
            <a:avLst/>
          </a:prstGeom>
          <a:noFill/>
          <a:ln w="9525">
            <a:noFill/>
            <a:miter lim="800000"/>
            <a:headEnd/>
            <a:tailEnd/>
          </a:ln>
        </p:spPr>
      </p:pic>
      <p:sp>
        <p:nvSpPr>
          <p:cNvPr id="14339" name="Rectangle 2"/>
          <p:cNvSpPr>
            <a:spLocks noChangeArrowheads="1"/>
          </p:cNvSpPr>
          <p:nvPr/>
        </p:nvSpPr>
        <p:spPr bwMode="auto">
          <a:xfrm>
            <a:off x="4572000" y="5105400"/>
            <a:ext cx="4572000" cy="1477963"/>
          </a:xfrm>
          <a:prstGeom prst="rect">
            <a:avLst/>
          </a:prstGeom>
          <a:noFill/>
          <a:ln w="9525">
            <a:noFill/>
            <a:miter lim="800000"/>
            <a:headEnd/>
            <a:tailEnd/>
          </a:ln>
        </p:spPr>
        <p:txBody>
          <a:bodyPr>
            <a:spAutoFit/>
          </a:bodyPr>
          <a:lstStyle/>
          <a:p>
            <a:r>
              <a:rPr lang="en-US" sz="900"/>
              <a:t>Figure 1. Geographic distribution of the chromosomal inversion. (A) Map of western North America with the locations of populations ofcoastal perennials (blue), inland annuals (orange), and inland perennials (purple), as well as obligate self-fertilizing species M. nasutus (yellow). (B) Marker order of the AN and PE inversion arrangements along linkage group eight. Inland annuals and M. nasutus had the AN arrangement whilecoastal and inland perennials all had the PE arrangement.</a:t>
            </a:r>
          </a:p>
          <a:p>
            <a:endParaRPr lang="en-US" sz="900"/>
          </a:p>
          <a:p>
            <a:r>
              <a:rPr lang="en-US" sz="900"/>
              <a:t>doi:10.1371/journal.pbio.1000500.g001</a:t>
            </a:r>
          </a:p>
          <a:p>
            <a:r>
              <a:rPr lang="fr-FR" sz="900"/>
              <a:t>Adaptive Inversion Contributes to Isolation</a:t>
            </a:r>
          </a:p>
          <a:p>
            <a:r>
              <a:rPr lang="en-US" sz="900"/>
              <a:t>PLoS Biology | www.plosbiology.org 3 September 2010 | Volume 8 | Issue 9 | e1000500</a:t>
            </a:r>
          </a:p>
        </p:txBody>
      </p:sp>
      <p:pic>
        <p:nvPicPr>
          <p:cNvPr id="14340" name="Picture 2"/>
          <p:cNvPicPr>
            <a:picLocks noChangeAspect="1" noChangeArrowheads="1"/>
          </p:cNvPicPr>
          <p:nvPr/>
        </p:nvPicPr>
        <p:blipFill>
          <a:blip r:embed="rId3" cstate="print"/>
          <a:srcRect/>
          <a:stretch>
            <a:fillRect/>
          </a:stretch>
        </p:blipFill>
        <p:spPr bwMode="auto">
          <a:xfrm>
            <a:off x="6324600" y="762000"/>
            <a:ext cx="2776538" cy="1981200"/>
          </a:xfrm>
          <a:prstGeom prst="rect">
            <a:avLst/>
          </a:prstGeom>
          <a:noFill/>
          <a:ln w="9525">
            <a:noFill/>
            <a:miter lim="800000"/>
            <a:headEnd/>
            <a:tailEnd/>
          </a:ln>
        </p:spPr>
      </p:pic>
      <p:sp>
        <p:nvSpPr>
          <p:cNvPr id="14341" name="TextBox 5"/>
          <p:cNvSpPr txBox="1">
            <a:spLocks noChangeArrowheads="1"/>
          </p:cNvSpPr>
          <p:nvPr/>
        </p:nvSpPr>
        <p:spPr bwMode="auto">
          <a:xfrm>
            <a:off x="6400800" y="3124200"/>
            <a:ext cx="2513013" cy="461963"/>
          </a:xfrm>
          <a:prstGeom prst="rect">
            <a:avLst/>
          </a:prstGeom>
          <a:noFill/>
          <a:ln w="9525">
            <a:noFill/>
            <a:miter lim="800000"/>
            <a:headEnd/>
            <a:tailEnd/>
          </a:ln>
        </p:spPr>
        <p:txBody>
          <a:bodyPr wrap="none">
            <a:spAutoFit/>
          </a:bodyPr>
          <a:lstStyle/>
          <a:p>
            <a:r>
              <a:rPr lang="en-US" i="1">
                <a:latin typeface="Arial" charset="0"/>
                <a:cs typeface="Arial" charset="0"/>
              </a:rPr>
              <a:t>Mimulus guttatus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381000" y="762000"/>
            <a:ext cx="4141788" cy="4191000"/>
          </a:xfrm>
          <a:prstGeom prst="rect">
            <a:avLst/>
          </a:prstGeom>
          <a:noFill/>
          <a:ln w="9525">
            <a:noFill/>
            <a:miter lim="800000"/>
            <a:headEnd/>
            <a:tailEnd/>
          </a:ln>
        </p:spPr>
      </p:pic>
      <p:sp>
        <p:nvSpPr>
          <p:cNvPr id="15363" name="Rectangle 2"/>
          <p:cNvSpPr>
            <a:spLocks noChangeArrowheads="1"/>
          </p:cNvSpPr>
          <p:nvPr/>
        </p:nvSpPr>
        <p:spPr bwMode="auto">
          <a:xfrm>
            <a:off x="152400" y="5029200"/>
            <a:ext cx="8610600" cy="1169988"/>
          </a:xfrm>
          <a:prstGeom prst="rect">
            <a:avLst/>
          </a:prstGeom>
          <a:noFill/>
          <a:ln w="9525">
            <a:noFill/>
            <a:miter lim="800000"/>
            <a:headEnd/>
            <a:tailEnd/>
          </a:ln>
        </p:spPr>
        <p:txBody>
          <a:bodyPr>
            <a:spAutoFit/>
          </a:bodyPr>
          <a:lstStyle/>
          <a:p>
            <a:r>
              <a:rPr lang="en-US" sz="1000"/>
              <a:t>Figure 2. Replicated effect of the inversion locus. (A) F2 progeny with parental ecotypic phenotypes, from a cross between the SWB (coastal</a:t>
            </a:r>
          </a:p>
          <a:p>
            <a:r>
              <a:rPr lang="en-US" sz="1000"/>
              <a:t>perennial) and LMC (inland annual) populations. (B–E) Effect of the inversion on flowering time in four independently derived F2 mapping</a:t>
            </a:r>
          </a:p>
          <a:p>
            <a:r>
              <a:rPr lang="en-US" sz="1000"/>
              <a:t>populations created through crosses between independent inland annual and coastal perennial populations. (F) Effects of the inversion on flowering</a:t>
            </a:r>
          </a:p>
          <a:p>
            <a:r>
              <a:rPr lang="en-US" sz="1000"/>
              <a:t>time in cross between inland annual and inland perennial populations. The mean flowering times (61 SE) of F2s that were homozygous for the AN</a:t>
            </a:r>
          </a:p>
          <a:p>
            <a:r>
              <a:rPr lang="en-US" sz="1000"/>
              <a:t>arrangement (AA), heterozygous (AB), and homozygous for the PE arrangement (BB) at Micro6046 are indicated. The percentage of F2 variance/</a:t>
            </a:r>
          </a:p>
          <a:p>
            <a:r>
              <a:rPr lang="en-US" sz="1000"/>
              <a:t>parental divergence explained by the inversion is presented above each bar graph. Note: y-axes do not originate at zero.</a:t>
            </a:r>
          </a:p>
          <a:p>
            <a:r>
              <a:rPr lang="en-US" sz="1000"/>
              <a:t>doi:10.1371/journal.pbio.1000500.g002</a:t>
            </a:r>
          </a:p>
        </p:txBody>
      </p:sp>
      <p:pic>
        <p:nvPicPr>
          <p:cNvPr id="15364" name="Picture 2"/>
          <p:cNvPicPr>
            <a:picLocks noChangeAspect="1" noChangeArrowheads="1"/>
          </p:cNvPicPr>
          <p:nvPr/>
        </p:nvPicPr>
        <p:blipFill>
          <a:blip r:embed="rId3" cstate="print"/>
          <a:srcRect/>
          <a:stretch>
            <a:fillRect/>
          </a:stretch>
        </p:blipFill>
        <p:spPr bwMode="auto">
          <a:xfrm>
            <a:off x="5257800" y="457200"/>
            <a:ext cx="3560763" cy="3581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8_F17"/>
          <p:cNvPicPr>
            <a:picLocks noChangeAspect="1" noChangeArrowheads="1"/>
          </p:cNvPicPr>
          <p:nvPr/>
        </p:nvPicPr>
        <p:blipFill>
          <a:blip r:embed="rId3" cstate="print"/>
          <a:srcRect/>
          <a:stretch>
            <a:fillRect/>
          </a:stretch>
        </p:blipFill>
        <p:spPr bwMode="auto">
          <a:xfrm>
            <a:off x="533400" y="2698750"/>
            <a:ext cx="7620000" cy="3702050"/>
          </a:xfrm>
          <a:prstGeom prst="rect">
            <a:avLst/>
          </a:prstGeom>
          <a:noFill/>
          <a:ln w="9525">
            <a:noFill/>
            <a:miter lim="800000"/>
            <a:headEnd/>
            <a:tailEnd/>
          </a:ln>
        </p:spPr>
      </p:pic>
      <p:sp>
        <p:nvSpPr>
          <p:cNvPr id="16387" name="Rectangle 3"/>
          <p:cNvSpPr>
            <a:spLocks noChangeArrowheads="1"/>
          </p:cNvSpPr>
          <p:nvPr/>
        </p:nvSpPr>
        <p:spPr bwMode="auto">
          <a:xfrm>
            <a:off x="0" y="1824038"/>
            <a:ext cx="9093200" cy="446087"/>
          </a:xfrm>
          <a:prstGeom prst="rect">
            <a:avLst/>
          </a:prstGeom>
          <a:noFill/>
          <a:ln w="9525">
            <a:noFill/>
            <a:miter lim="800000"/>
            <a:headEnd/>
            <a:tailEnd/>
          </a:ln>
        </p:spPr>
        <p:txBody>
          <a:bodyPr wrap="none">
            <a:spAutoFit/>
          </a:bodyPr>
          <a:lstStyle/>
          <a:p>
            <a:pPr eaLnBrk="1" hangingPunct="1">
              <a:spcBef>
                <a:spcPct val="30000"/>
              </a:spcBef>
            </a:pPr>
            <a:r>
              <a:rPr lang="en-US" sz="2300">
                <a:latin typeface="Arial" charset="0"/>
                <a:cs typeface="Arial" charset="0"/>
              </a:rPr>
              <a:t>The reproductive advantage of asexual females: Two fold advantage</a:t>
            </a:r>
          </a:p>
        </p:txBody>
      </p:sp>
      <p:sp>
        <p:nvSpPr>
          <p:cNvPr id="16388" name="Text Box 4"/>
          <p:cNvSpPr txBox="1">
            <a:spLocks noChangeArrowheads="1"/>
          </p:cNvSpPr>
          <p:nvPr/>
        </p:nvSpPr>
        <p:spPr bwMode="auto">
          <a:xfrm>
            <a:off x="0" y="0"/>
            <a:ext cx="9240838" cy="1816100"/>
          </a:xfrm>
          <a:prstGeom prst="rect">
            <a:avLst/>
          </a:prstGeom>
          <a:noFill/>
          <a:ln w="9525">
            <a:noFill/>
            <a:miter lim="800000"/>
            <a:headEnd/>
            <a:tailEnd/>
          </a:ln>
        </p:spPr>
        <p:txBody>
          <a:bodyPr wrap="none">
            <a:spAutoFit/>
          </a:bodyPr>
          <a:lstStyle/>
          <a:p>
            <a:pPr marL="457200" indent="-457200"/>
            <a:r>
              <a:rPr lang="en-US">
                <a:latin typeface="Arial" charset="0"/>
                <a:cs typeface="Arial" charset="0"/>
              </a:rPr>
              <a:t>III. Evolutionary Advantage of Asexual Reproduction</a:t>
            </a:r>
          </a:p>
          <a:p>
            <a:pPr marL="457200" indent="-457200"/>
            <a:endParaRPr lang="en-US">
              <a:latin typeface="Arial" charset="0"/>
              <a:cs typeface="Arial" charset="0"/>
            </a:endParaRPr>
          </a:p>
          <a:p>
            <a:pPr marL="457200" indent="-457200"/>
            <a:r>
              <a:rPr lang="en-US">
                <a:latin typeface="Arial" charset="0"/>
                <a:cs typeface="Arial" charset="0"/>
              </a:rPr>
              <a:t>Maynard Smith and the Adv. Of Sexual vs Asexual Reproduction</a:t>
            </a:r>
          </a:p>
          <a:p>
            <a:pPr marL="457200" indent="-457200"/>
            <a:r>
              <a:rPr lang="en-US" sz="2000">
                <a:latin typeface="Arial" charset="0"/>
                <a:cs typeface="Arial" charset="0"/>
              </a:rPr>
              <a:t>A female’s reproductive mode does not affect the number of her offspring</a:t>
            </a:r>
          </a:p>
          <a:p>
            <a:pPr marL="457200" indent="-457200"/>
            <a:r>
              <a:rPr lang="en-US" sz="2000">
                <a:latin typeface="Arial" charset="0"/>
                <a:cs typeface="Arial" charset="0"/>
              </a:rPr>
              <a:t>A female’s reproductive mode does not affect the probability of offspring survival</a:t>
            </a:r>
          </a:p>
        </p:txBody>
      </p:sp>
      <p:sp>
        <p:nvSpPr>
          <p:cNvPr id="16389" name="Text Box 5"/>
          <p:cNvSpPr txBox="1">
            <a:spLocks noChangeArrowheads="1"/>
          </p:cNvSpPr>
          <p:nvPr/>
        </p:nvSpPr>
        <p:spPr bwMode="auto">
          <a:xfrm>
            <a:off x="1143000" y="6319838"/>
            <a:ext cx="5749925" cy="461962"/>
          </a:xfrm>
          <a:prstGeom prst="rect">
            <a:avLst/>
          </a:prstGeom>
          <a:noFill/>
          <a:ln w="9525">
            <a:noFill/>
            <a:miter lim="800000"/>
            <a:headEnd/>
            <a:tailEnd/>
          </a:ln>
        </p:spPr>
        <p:txBody>
          <a:bodyPr wrap="none">
            <a:spAutoFit/>
          </a:bodyPr>
          <a:lstStyle/>
          <a:p>
            <a:r>
              <a:rPr lang="en-US">
                <a:latin typeface="Arial" charset="0"/>
                <a:cs typeface="Arial" charset="0"/>
              </a:rPr>
              <a:t>Two fold genetic transmission advantage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609600"/>
            <a:ext cx="9144000" cy="1143000"/>
          </a:xfrm>
        </p:spPr>
        <p:txBody>
          <a:bodyPr/>
          <a:lstStyle/>
          <a:p>
            <a:pPr algn="l" eaLnBrk="1" hangingPunct="1"/>
            <a:r>
              <a:rPr lang="en-US" sz="3900" smtClean="0">
                <a:latin typeface="Arial" charset="0"/>
                <a:cs typeface="Arial" charset="0"/>
              </a:rPr>
              <a:t>Sex: Linkage</a:t>
            </a:r>
            <a:r>
              <a:rPr lang="en-US" sz="4000" smtClean="0">
                <a:latin typeface="Arial" charset="0"/>
                <a:cs typeface="Arial" charset="0"/>
              </a:rPr>
              <a:t> Disequilibrium &amp; Selection</a:t>
            </a:r>
          </a:p>
        </p:txBody>
      </p:sp>
      <p:sp>
        <p:nvSpPr>
          <p:cNvPr id="17411" name="Rectangle 3"/>
          <p:cNvSpPr>
            <a:spLocks noGrp="1" noChangeArrowheads="1"/>
          </p:cNvSpPr>
          <p:nvPr>
            <p:ph type="body" idx="1"/>
          </p:nvPr>
        </p:nvSpPr>
        <p:spPr/>
        <p:txBody>
          <a:bodyPr/>
          <a:lstStyle/>
          <a:p>
            <a:pPr eaLnBrk="1" hangingPunct="1"/>
            <a:r>
              <a:rPr lang="en-US" smtClean="0">
                <a:latin typeface="Arial" charset="0"/>
                <a:cs typeface="Arial" charset="0"/>
              </a:rPr>
              <a:t>Recombination (sex) brings favorable alleles together faster than mutation</a:t>
            </a:r>
          </a:p>
          <a:p>
            <a:pPr eaLnBrk="1" hangingPunct="1"/>
            <a:r>
              <a:rPr lang="en-US" smtClean="0">
                <a:latin typeface="Arial" charset="0"/>
                <a:cs typeface="Arial" charset="0"/>
              </a:rPr>
              <a:t>Recombination (sex) allows chromatids to loose disadvantageous alleles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08_F18"/>
          <p:cNvPicPr>
            <a:picLocks noChangeAspect="1" noChangeArrowheads="1"/>
          </p:cNvPicPr>
          <p:nvPr/>
        </p:nvPicPr>
        <p:blipFill>
          <a:blip r:embed="rId3" cstate="print"/>
          <a:srcRect/>
          <a:stretch>
            <a:fillRect/>
          </a:stretch>
        </p:blipFill>
        <p:spPr bwMode="auto">
          <a:xfrm>
            <a:off x="304800" y="914400"/>
            <a:ext cx="8531225" cy="5040313"/>
          </a:xfrm>
          <a:prstGeom prst="rect">
            <a:avLst/>
          </a:prstGeom>
          <a:noFill/>
          <a:ln w="9525">
            <a:noFill/>
            <a:miter lim="800000"/>
            <a:headEnd/>
            <a:tailEnd/>
          </a:ln>
        </p:spPr>
      </p:pic>
      <p:sp>
        <p:nvSpPr>
          <p:cNvPr id="18435" name="Rectangle 3"/>
          <p:cNvSpPr>
            <a:spLocks noChangeArrowheads="1"/>
          </p:cNvSpPr>
          <p:nvPr/>
        </p:nvSpPr>
        <p:spPr bwMode="auto">
          <a:xfrm>
            <a:off x="0" y="381000"/>
            <a:ext cx="5565775" cy="461963"/>
          </a:xfrm>
          <a:prstGeom prst="rect">
            <a:avLst/>
          </a:prstGeom>
          <a:noFill/>
          <a:ln w="9525">
            <a:noFill/>
            <a:miter lim="800000"/>
            <a:headEnd/>
            <a:tailEnd/>
          </a:ln>
        </p:spPr>
        <p:txBody>
          <a:bodyPr wrap="none">
            <a:spAutoFit/>
          </a:bodyPr>
          <a:lstStyle/>
          <a:p>
            <a:pPr eaLnBrk="1" hangingPunct="1">
              <a:spcBef>
                <a:spcPct val="30000"/>
              </a:spcBef>
            </a:pPr>
            <a:r>
              <a:rPr lang="en-US">
                <a:latin typeface="Arial" charset="0"/>
                <a:cs typeface="Arial" charset="0"/>
              </a:rPr>
              <a:t>V. Advantages of Sex: Beneficial alleles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08_F19"/>
          <p:cNvPicPr>
            <a:picLocks noChangeAspect="1" noChangeArrowheads="1"/>
          </p:cNvPicPr>
          <p:nvPr/>
        </p:nvPicPr>
        <p:blipFill>
          <a:blip r:embed="rId3" cstate="print"/>
          <a:srcRect/>
          <a:stretch>
            <a:fillRect/>
          </a:stretch>
        </p:blipFill>
        <p:spPr bwMode="auto">
          <a:xfrm>
            <a:off x="711200" y="228600"/>
            <a:ext cx="7737475" cy="6399213"/>
          </a:xfrm>
          <a:prstGeom prst="rect">
            <a:avLst/>
          </a:prstGeom>
          <a:noFill/>
          <a:ln w="9525">
            <a:noFill/>
            <a:miter lim="800000"/>
            <a:headEnd/>
            <a:tailEnd/>
          </a:ln>
        </p:spPr>
      </p:pic>
      <p:sp>
        <p:nvSpPr>
          <p:cNvPr id="19459" name="Text Box 3"/>
          <p:cNvSpPr txBox="1">
            <a:spLocks noChangeArrowheads="1"/>
          </p:cNvSpPr>
          <p:nvPr/>
        </p:nvSpPr>
        <p:spPr bwMode="auto">
          <a:xfrm>
            <a:off x="609600" y="6243638"/>
            <a:ext cx="8170863" cy="585787"/>
          </a:xfrm>
          <a:prstGeom prst="rect">
            <a:avLst/>
          </a:prstGeom>
          <a:solidFill>
            <a:srgbClr val="FFFFFF"/>
          </a:solidFill>
          <a:ln w="9525">
            <a:noFill/>
            <a:miter lim="800000"/>
            <a:headEnd/>
            <a:tailEnd/>
          </a:ln>
        </p:spPr>
        <p:txBody>
          <a:bodyPr wrap="none">
            <a:spAutoFit/>
          </a:bodyPr>
          <a:lstStyle/>
          <a:p>
            <a:r>
              <a:rPr lang="en-US" sz="3200" b="1">
                <a:latin typeface="Arial" charset="0"/>
                <a:cs typeface="Arial" charset="0"/>
              </a:rPr>
              <a:t>Recombination contributes to adaptation</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08_F00"/>
          <p:cNvPicPr>
            <a:picLocks noChangeAspect="1" noChangeArrowheads="1"/>
          </p:cNvPicPr>
          <p:nvPr/>
        </p:nvPicPr>
        <p:blipFill>
          <a:blip r:embed="rId3" cstate="print"/>
          <a:srcRect b="8363"/>
          <a:stretch>
            <a:fillRect/>
          </a:stretch>
        </p:blipFill>
        <p:spPr bwMode="auto">
          <a:xfrm>
            <a:off x="1219200" y="1371600"/>
            <a:ext cx="6629400" cy="3200400"/>
          </a:xfrm>
          <a:prstGeom prst="rect">
            <a:avLst/>
          </a:prstGeom>
          <a:noFill/>
          <a:ln w="9525">
            <a:noFill/>
            <a:miter lim="800000"/>
            <a:headEnd/>
            <a:tailEnd/>
          </a:ln>
        </p:spPr>
      </p:pic>
      <p:sp>
        <p:nvSpPr>
          <p:cNvPr id="3075" name="Text Box 3"/>
          <p:cNvSpPr txBox="1">
            <a:spLocks noChangeArrowheads="1"/>
          </p:cNvSpPr>
          <p:nvPr/>
        </p:nvSpPr>
        <p:spPr bwMode="auto">
          <a:xfrm>
            <a:off x="746125" y="346075"/>
            <a:ext cx="2409825" cy="461963"/>
          </a:xfrm>
          <a:prstGeom prst="rect">
            <a:avLst/>
          </a:prstGeom>
          <a:noFill/>
          <a:ln w="9525">
            <a:noFill/>
            <a:miter lim="800000"/>
            <a:headEnd/>
            <a:tailEnd/>
          </a:ln>
        </p:spPr>
        <p:txBody>
          <a:bodyPr wrap="none">
            <a:spAutoFit/>
          </a:bodyPr>
          <a:lstStyle/>
          <a:p>
            <a:r>
              <a:rPr lang="en-US">
                <a:latin typeface="Arial" charset="0"/>
                <a:cs typeface="Arial" charset="0"/>
              </a:rPr>
              <a:t>Evolution of Sex</a:t>
            </a:r>
          </a:p>
        </p:txBody>
      </p:sp>
      <p:sp>
        <p:nvSpPr>
          <p:cNvPr id="3076" name="Text Box 4"/>
          <p:cNvSpPr txBox="1">
            <a:spLocks noChangeArrowheads="1"/>
          </p:cNvSpPr>
          <p:nvPr/>
        </p:nvSpPr>
        <p:spPr bwMode="auto">
          <a:xfrm>
            <a:off x="746125" y="4994275"/>
            <a:ext cx="6575425" cy="1200150"/>
          </a:xfrm>
          <a:prstGeom prst="rect">
            <a:avLst/>
          </a:prstGeom>
          <a:noFill/>
          <a:ln w="9525">
            <a:noFill/>
            <a:miter lim="800000"/>
            <a:headEnd/>
            <a:tailEnd/>
          </a:ln>
        </p:spPr>
        <p:txBody>
          <a:bodyPr wrap="none">
            <a:spAutoFit/>
          </a:bodyPr>
          <a:lstStyle/>
          <a:p>
            <a:pPr marL="609600" indent="-609600">
              <a:buFontTx/>
              <a:buAutoNum type="romanUcPeriod"/>
            </a:pPr>
            <a:r>
              <a:rPr lang="en-US">
                <a:latin typeface="Arial" charset="0"/>
                <a:cs typeface="Arial" charset="0"/>
              </a:rPr>
              <a:t>Importance</a:t>
            </a:r>
          </a:p>
          <a:p>
            <a:pPr marL="609600" indent="-609600"/>
            <a:r>
              <a:rPr lang="en-US">
                <a:latin typeface="Arial" charset="0"/>
                <a:cs typeface="Arial" charset="0"/>
              </a:rPr>
              <a:t> 		Nearly universal biological phenomenon</a:t>
            </a:r>
          </a:p>
          <a:p>
            <a:pPr marL="609600" indent="-609600"/>
            <a:r>
              <a:rPr lang="en-US">
                <a:latin typeface="Arial" charset="0"/>
                <a:cs typeface="Arial" charset="0"/>
              </a:rPr>
              <a:t>		What is its advantage?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08_F23a"/>
          <p:cNvPicPr>
            <a:picLocks noChangeAspect="1" noChangeArrowheads="1"/>
          </p:cNvPicPr>
          <p:nvPr/>
        </p:nvPicPr>
        <p:blipFill>
          <a:blip r:embed="rId3" cstate="print"/>
          <a:srcRect/>
          <a:stretch>
            <a:fillRect/>
          </a:stretch>
        </p:blipFill>
        <p:spPr bwMode="auto">
          <a:xfrm>
            <a:off x="2651125" y="458787"/>
            <a:ext cx="4278313" cy="6399213"/>
          </a:xfrm>
          <a:prstGeom prst="rect">
            <a:avLst/>
          </a:prstGeom>
          <a:noFill/>
          <a:ln w="9525">
            <a:noFill/>
            <a:miter lim="800000"/>
            <a:headEnd/>
            <a:tailEnd/>
          </a:ln>
        </p:spPr>
      </p:pic>
      <p:sp>
        <p:nvSpPr>
          <p:cNvPr id="20483" name="Text Box 3"/>
          <p:cNvSpPr txBox="1">
            <a:spLocks noChangeArrowheads="1"/>
          </p:cNvSpPr>
          <p:nvPr/>
        </p:nvSpPr>
        <p:spPr bwMode="auto">
          <a:xfrm>
            <a:off x="0" y="0"/>
            <a:ext cx="9448800" cy="3416320"/>
          </a:xfrm>
          <a:prstGeom prst="rect">
            <a:avLst/>
          </a:prstGeom>
          <a:noFill/>
          <a:ln w="9525">
            <a:noFill/>
            <a:miter lim="800000"/>
            <a:headEnd/>
            <a:tailEnd/>
          </a:ln>
        </p:spPr>
        <p:txBody>
          <a:bodyPr wrap="square">
            <a:spAutoFit/>
          </a:bodyPr>
          <a:lstStyle/>
          <a:p>
            <a:r>
              <a:rPr lang="en-US" dirty="0">
                <a:latin typeface="Arial" charset="0"/>
                <a:cs typeface="Arial" charset="0"/>
              </a:rPr>
              <a:t>Selection</a:t>
            </a:r>
          </a:p>
          <a:p>
            <a:r>
              <a:rPr lang="en-US" dirty="0">
                <a:latin typeface="Arial" charset="0"/>
                <a:cs typeface="Arial" charset="0"/>
              </a:rPr>
              <a:t>Snails and </a:t>
            </a:r>
            <a:r>
              <a:rPr lang="en-US" dirty="0" err="1">
                <a:latin typeface="Arial" charset="0"/>
                <a:cs typeface="Arial" charset="0"/>
              </a:rPr>
              <a:t>trematode</a:t>
            </a:r>
            <a:r>
              <a:rPr lang="en-US" dirty="0">
                <a:latin typeface="Arial" charset="0"/>
                <a:cs typeface="Arial" charset="0"/>
              </a:rPr>
              <a:t> </a:t>
            </a:r>
            <a:r>
              <a:rPr lang="en-US" dirty="0" smtClean="0">
                <a:latin typeface="Arial" charset="0"/>
                <a:cs typeface="Arial" charset="0"/>
              </a:rPr>
              <a:t>parasites                           </a:t>
            </a:r>
          </a:p>
          <a:p>
            <a:endParaRPr lang="en-US" dirty="0" smtClean="0">
              <a:latin typeface="Arial" charset="0"/>
              <a:cs typeface="Arial" charset="0"/>
            </a:endParaRPr>
          </a:p>
          <a:p>
            <a:r>
              <a:rPr lang="en-US" dirty="0" smtClean="0">
                <a:latin typeface="Arial" charset="0"/>
                <a:cs typeface="Arial" charset="0"/>
              </a:rPr>
              <a:t>Red </a:t>
            </a:r>
            <a:r>
              <a:rPr lang="en-US" dirty="0">
                <a:latin typeface="Arial" charset="0"/>
                <a:cs typeface="Arial" charset="0"/>
              </a:rPr>
              <a:t>Queen Hypothesis</a:t>
            </a:r>
          </a:p>
          <a:p>
            <a:r>
              <a:rPr lang="en-US" dirty="0">
                <a:latin typeface="Arial" charset="0"/>
                <a:cs typeface="Arial" charset="0"/>
              </a:rPr>
              <a:t>(Leigh van </a:t>
            </a:r>
            <a:r>
              <a:rPr lang="en-US" dirty="0" err="1">
                <a:latin typeface="Arial" charset="0"/>
                <a:cs typeface="Arial" charset="0"/>
              </a:rPr>
              <a:t>Valen</a:t>
            </a:r>
            <a:r>
              <a:rPr lang="en-US" dirty="0" smtClean="0">
                <a:latin typeface="Arial" charset="0"/>
                <a:cs typeface="Arial" charset="0"/>
              </a:rPr>
              <a:t>)</a:t>
            </a:r>
          </a:p>
          <a:p>
            <a:endParaRPr lang="en-US" dirty="0" smtClean="0">
              <a:latin typeface="Arial" charset="0"/>
              <a:cs typeface="Arial" charset="0"/>
            </a:endParaRPr>
          </a:p>
          <a:p>
            <a:r>
              <a:rPr lang="en-US" dirty="0" smtClean="0">
                <a:latin typeface="Arial" charset="0"/>
                <a:cs typeface="Arial" charset="0"/>
              </a:rPr>
              <a:t>Segregation &amp; Recombination</a:t>
            </a:r>
          </a:p>
          <a:p>
            <a:r>
              <a:rPr lang="en-US" dirty="0" smtClean="0">
                <a:latin typeface="Arial" charset="0"/>
                <a:cs typeface="Arial" charset="0"/>
              </a:rPr>
              <a:t> recreate rare, favored</a:t>
            </a:r>
          </a:p>
          <a:p>
            <a:r>
              <a:rPr lang="en-US" dirty="0" smtClean="0">
                <a:latin typeface="Arial" charset="0"/>
                <a:cs typeface="Arial" charset="0"/>
              </a:rPr>
              <a:t> genotypes</a:t>
            </a:r>
            <a:endParaRPr lang="en-US" dirty="0">
              <a:latin typeface="Arial" charset="0"/>
              <a:cs typeface="Arial" charset="0"/>
            </a:endParaRPr>
          </a:p>
        </p:txBody>
      </p:sp>
      <p:sp>
        <p:nvSpPr>
          <p:cNvPr id="20484" name="TextBox 3"/>
          <p:cNvSpPr txBox="1">
            <a:spLocks noChangeArrowheads="1"/>
          </p:cNvSpPr>
          <p:nvPr/>
        </p:nvSpPr>
        <p:spPr bwMode="auto">
          <a:xfrm>
            <a:off x="5221288" y="6021387"/>
            <a:ext cx="3922712" cy="461963"/>
          </a:xfrm>
          <a:prstGeom prst="rect">
            <a:avLst/>
          </a:prstGeom>
          <a:noFill/>
          <a:ln w="9525">
            <a:noFill/>
            <a:miter lim="800000"/>
            <a:headEnd/>
            <a:tailEnd/>
          </a:ln>
        </p:spPr>
        <p:txBody>
          <a:bodyPr wrap="none">
            <a:spAutoFit/>
          </a:bodyPr>
          <a:lstStyle/>
          <a:p>
            <a:r>
              <a:rPr lang="en-US">
                <a:latin typeface="Arial" charset="0"/>
                <a:cs typeface="Arial" charset="0"/>
              </a:rPr>
              <a:t>White = frequency of males</a:t>
            </a:r>
          </a:p>
        </p:txBody>
      </p:sp>
      <p:pic>
        <p:nvPicPr>
          <p:cNvPr id="20485" name="Picture 6" descr="File:P antipodarum.jpg"/>
          <p:cNvPicPr>
            <a:picLocks noChangeAspect="1" noChangeArrowheads="1"/>
          </p:cNvPicPr>
          <p:nvPr/>
        </p:nvPicPr>
        <p:blipFill>
          <a:blip r:embed="rId4" cstate="print"/>
          <a:srcRect/>
          <a:stretch>
            <a:fillRect/>
          </a:stretch>
        </p:blipFill>
        <p:spPr bwMode="auto">
          <a:xfrm>
            <a:off x="6781800" y="381000"/>
            <a:ext cx="2081213" cy="2057400"/>
          </a:xfrm>
          <a:prstGeom prst="rect">
            <a:avLst/>
          </a:prstGeom>
          <a:noFill/>
          <a:ln w="9525">
            <a:noFill/>
            <a:miter lim="800000"/>
            <a:headEnd/>
            <a:tailEnd/>
          </a:ln>
        </p:spPr>
      </p:pic>
      <p:sp>
        <p:nvSpPr>
          <p:cNvPr id="20486" name="TextBox 3"/>
          <p:cNvSpPr txBox="1">
            <a:spLocks noChangeArrowheads="1"/>
          </p:cNvSpPr>
          <p:nvPr/>
        </p:nvSpPr>
        <p:spPr bwMode="auto">
          <a:xfrm>
            <a:off x="6914531" y="2590800"/>
            <a:ext cx="2000869" cy="3046988"/>
          </a:xfrm>
          <a:prstGeom prst="rect">
            <a:avLst/>
          </a:prstGeom>
          <a:noFill/>
          <a:ln w="9525">
            <a:noFill/>
            <a:miter lim="800000"/>
            <a:headEnd/>
            <a:tailEnd/>
          </a:ln>
        </p:spPr>
        <p:txBody>
          <a:bodyPr wrap="none">
            <a:spAutoFit/>
          </a:bodyPr>
          <a:lstStyle/>
          <a:p>
            <a:r>
              <a:rPr lang="en-US" dirty="0">
                <a:latin typeface="Arial" charset="0"/>
                <a:cs typeface="Arial" charset="0"/>
              </a:rPr>
              <a:t>New Zealand</a:t>
            </a:r>
          </a:p>
          <a:p>
            <a:r>
              <a:rPr lang="en-US" dirty="0">
                <a:latin typeface="Arial" charset="0"/>
                <a:cs typeface="Arial" charset="0"/>
              </a:rPr>
              <a:t>  Mud </a:t>
            </a:r>
            <a:r>
              <a:rPr lang="en-US" dirty="0" smtClean="0">
                <a:latin typeface="Arial" charset="0"/>
                <a:cs typeface="Arial" charset="0"/>
              </a:rPr>
              <a:t>Snail</a:t>
            </a:r>
          </a:p>
          <a:p>
            <a:endParaRPr lang="en-US" dirty="0" smtClean="0">
              <a:latin typeface="Arial" charset="0"/>
              <a:cs typeface="Arial" charset="0"/>
            </a:endParaRPr>
          </a:p>
          <a:p>
            <a:r>
              <a:rPr lang="en-US" dirty="0" smtClean="0">
                <a:latin typeface="Arial" charset="0"/>
                <a:cs typeface="Arial" charset="0"/>
              </a:rPr>
              <a:t>  </a:t>
            </a:r>
            <a:r>
              <a:rPr lang="en-US" b="1" dirty="0" smtClean="0">
                <a:latin typeface="Arial" charset="0"/>
                <a:cs typeface="Arial" charset="0"/>
              </a:rPr>
              <a:t>2 types of </a:t>
            </a:r>
          </a:p>
          <a:p>
            <a:r>
              <a:rPr lang="en-US" b="1" dirty="0" smtClean="0">
                <a:latin typeface="Arial" charset="0"/>
                <a:cs typeface="Arial" charset="0"/>
              </a:rPr>
              <a:t>     females:</a:t>
            </a:r>
          </a:p>
          <a:p>
            <a:endParaRPr lang="en-US" b="1" dirty="0" smtClean="0">
              <a:latin typeface="Arial" charset="0"/>
              <a:cs typeface="Arial" charset="0"/>
            </a:endParaRPr>
          </a:p>
          <a:p>
            <a:r>
              <a:rPr lang="en-US" b="1" dirty="0" smtClean="0">
                <a:latin typeface="Arial" charset="0"/>
                <a:cs typeface="Arial" charset="0"/>
              </a:rPr>
              <a:t>    Sexual</a:t>
            </a:r>
          </a:p>
          <a:p>
            <a:r>
              <a:rPr lang="en-US" b="1" dirty="0" smtClean="0">
                <a:latin typeface="Arial" charset="0"/>
                <a:cs typeface="Arial" charset="0"/>
              </a:rPr>
              <a:t>     Asexual</a:t>
            </a:r>
            <a:endParaRPr lang="en-US" b="1" dirty="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08_F23b"/>
          <p:cNvPicPr>
            <a:picLocks noChangeAspect="1" noChangeArrowheads="1"/>
          </p:cNvPicPr>
          <p:nvPr/>
        </p:nvPicPr>
        <p:blipFill>
          <a:blip r:embed="rId3" cstate="print"/>
          <a:srcRect/>
          <a:stretch>
            <a:fillRect/>
          </a:stretch>
        </p:blipFill>
        <p:spPr bwMode="auto">
          <a:xfrm>
            <a:off x="571500" y="228600"/>
            <a:ext cx="8010525" cy="63992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7" descr="Figure_06_00_L"/>
          <p:cNvPicPr>
            <a:picLocks noChangeAspect="1" noChangeArrowheads="1"/>
          </p:cNvPicPr>
          <p:nvPr/>
        </p:nvPicPr>
        <p:blipFill>
          <a:blip r:embed="rId3" cstate="print"/>
          <a:srcRect/>
          <a:stretch>
            <a:fillRect/>
          </a:stretch>
        </p:blipFill>
        <p:spPr bwMode="auto">
          <a:xfrm>
            <a:off x="685800" y="2227263"/>
            <a:ext cx="7731125" cy="4630737"/>
          </a:xfrm>
          <a:prstGeom prst="rect">
            <a:avLst/>
          </a:prstGeom>
          <a:noFill/>
          <a:ln w="9525">
            <a:noFill/>
            <a:miter lim="800000"/>
            <a:headEnd/>
            <a:tailEnd/>
          </a:ln>
        </p:spPr>
      </p:pic>
      <p:pic>
        <p:nvPicPr>
          <p:cNvPr id="3" name="Picture 57" descr="Figure_06_00_L"/>
          <p:cNvPicPr>
            <a:picLocks noChangeAspect="1" noChangeArrowheads="1"/>
          </p:cNvPicPr>
          <p:nvPr/>
        </p:nvPicPr>
        <p:blipFill>
          <a:blip r:embed="rId4" cstate="print"/>
          <a:srcRect/>
          <a:stretch>
            <a:fillRect/>
          </a:stretch>
        </p:blipFill>
        <p:spPr bwMode="auto">
          <a:xfrm>
            <a:off x="6477000" y="0"/>
            <a:ext cx="2343150" cy="2025709"/>
          </a:xfrm>
          <a:prstGeom prst="rect">
            <a:avLst/>
          </a:prstGeom>
          <a:noFill/>
          <a:ln w="9525">
            <a:noFill/>
            <a:miter lim="800000"/>
            <a:headEnd/>
            <a:tailEnd/>
          </a:ln>
        </p:spPr>
      </p:pic>
      <p:sp>
        <p:nvSpPr>
          <p:cNvPr id="4" name="TextBox 3"/>
          <p:cNvSpPr txBox="1"/>
          <p:nvPr/>
        </p:nvSpPr>
        <p:spPr>
          <a:xfrm>
            <a:off x="6629400" y="1600200"/>
            <a:ext cx="2151551" cy="307777"/>
          </a:xfrm>
          <a:prstGeom prst="rect">
            <a:avLst/>
          </a:prstGeom>
          <a:noFill/>
        </p:spPr>
        <p:txBody>
          <a:bodyPr wrap="none" rtlCol="0">
            <a:spAutoFit/>
          </a:bodyPr>
          <a:lstStyle/>
          <a:p>
            <a:r>
              <a:rPr lang="en-US" sz="1400" b="1" dirty="0" err="1" smtClean="0">
                <a:latin typeface="Arial" pitchFamily="34" charset="0"/>
                <a:cs typeface="Arial" pitchFamily="34" charset="0"/>
              </a:rPr>
              <a:t>Caenorhabdtis</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elegans</a:t>
            </a:r>
            <a:endParaRPr lang="en-US" sz="1400" b="1" dirty="0">
              <a:latin typeface="Arial" pitchFamily="34" charset="0"/>
              <a:cs typeface="Arial" pitchFamily="34" charset="0"/>
            </a:endParaRPr>
          </a:p>
        </p:txBody>
      </p:sp>
      <p:grpSp>
        <p:nvGrpSpPr>
          <p:cNvPr id="16" name="Group 15"/>
          <p:cNvGrpSpPr/>
          <p:nvPr/>
        </p:nvGrpSpPr>
        <p:grpSpPr>
          <a:xfrm>
            <a:off x="4419600" y="533400"/>
            <a:ext cx="1447800" cy="1828800"/>
            <a:chOff x="3505200" y="304800"/>
            <a:chExt cx="1447800" cy="1828800"/>
          </a:xfrm>
        </p:grpSpPr>
        <p:sp>
          <p:nvSpPr>
            <p:cNvPr id="5" name="Oval 4"/>
            <p:cNvSpPr/>
            <p:nvPr/>
          </p:nvSpPr>
          <p:spPr bwMode="auto">
            <a:xfrm>
              <a:off x="3505200" y="838200"/>
              <a:ext cx="1447800" cy="1295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sp>
          <p:nvSpPr>
            <p:cNvPr id="6" name="Rectangle 5"/>
            <p:cNvSpPr/>
            <p:nvPr/>
          </p:nvSpPr>
          <p:spPr bwMode="auto">
            <a:xfrm>
              <a:off x="4191000" y="838200"/>
              <a:ext cx="76200" cy="1219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sp>
          <p:nvSpPr>
            <p:cNvPr id="7" name="Freeform 6"/>
            <p:cNvSpPr/>
            <p:nvPr/>
          </p:nvSpPr>
          <p:spPr bwMode="auto">
            <a:xfrm>
              <a:off x="3714750" y="1310282"/>
              <a:ext cx="209550" cy="156568"/>
            </a:xfrm>
            <a:custGeom>
              <a:avLst/>
              <a:gdLst>
                <a:gd name="connsiteX0" fmla="*/ 0 w 209550"/>
                <a:gd name="connsiteY0" fmla="*/ 156568 h 156568"/>
                <a:gd name="connsiteX1" fmla="*/ 19050 w 209550"/>
                <a:gd name="connsiteY1" fmla="*/ 99418 h 156568"/>
                <a:gd name="connsiteX2" fmla="*/ 209550 w 209550"/>
                <a:gd name="connsiteY2" fmla="*/ 42268 h 156568"/>
              </a:gdLst>
              <a:ahLst/>
              <a:cxnLst>
                <a:cxn ang="0">
                  <a:pos x="connsiteX0" y="connsiteY0"/>
                </a:cxn>
                <a:cxn ang="0">
                  <a:pos x="connsiteX1" y="connsiteY1"/>
                </a:cxn>
                <a:cxn ang="0">
                  <a:pos x="connsiteX2" y="connsiteY2"/>
                </a:cxn>
              </a:cxnLst>
              <a:rect l="l" t="t" r="r" b="b"/>
              <a:pathLst>
                <a:path w="209550" h="156568">
                  <a:moveTo>
                    <a:pt x="0" y="156568"/>
                  </a:moveTo>
                  <a:cubicBezTo>
                    <a:pt x="6350" y="137518"/>
                    <a:pt x="10070" y="117379"/>
                    <a:pt x="19050" y="99418"/>
                  </a:cubicBezTo>
                  <a:cubicBezTo>
                    <a:pt x="68759" y="0"/>
                    <a:pt x="71020" y="42268"/>
                    <a:pt x="209550" y="42268"/>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sp>
          <p:nvSpPr>
            <p:cNvPr id="8" name="Freeform 7"/>
            <p:cNvSpPr/>
            <p:nvPr/>
          </p:nvSpPr>
          <p:spPr bwMode="auto">
            <a:xfrm>
              <a:off x="3867150" y="1462682"/>
              <a:ext cx="209550" cy="156568"/>
            </a:xfrm>
            <a:custGeom>
              <a:avLst/>
              <a:gdLst>
                <a:gd name="connsiteX0" fmla="*/ 0 w 209550"/>
                <a:gd name="connsiteY0" fmla="*/ 156568 h 156568"/>
                <a:gd name="connsiteX1" fmla="*/ 19050 w 209550"/>
                <a:gd name="connsiteY1" fmla="*/ 99418 h 156568"/>
                <a:gd name="connsiteX2" fmla="*/ 209550 w 209550"/>
                <a:gd name="connsiteY2" fmla="*/ 42268 h 156568"/>
              </a:gdLst>
              <a:ahLst/>
              <a:cxnLst>
                <a:cxn ang="0">
                  <a:pos x="connsiteX0" y="connsiteY0"/>
                </a:cxn>
                <a:cxn ang="0">
                  <a:pos x="connsiteX1" y="connsiteY1"/>
                </a:cxn>
                <a:cxn ang="0">
                  <a:pos x="connsiteX2" y="connsiteY2"/>
                </a:cxn>
              </a:cxnLst>
              <a:rect l="l" t="t" r="r" b="b"/>
              <a:pathLst>
                <a:path w="209550" h="156568">
                  <a:moveTo>
                    <a:pt x="0" y="156568"/>
                  </a:moveTo>
                  <a:cubicBezTo>
                    <a:pt x="6350" y="137518"/>
                    <a:pt x="10070" y="117379"/>
                    <a:pt x="19050" y="99418"/>
                  </a:cubicBezTo>
                  <a:cubicBezTo>
                    <a:pt x="68759" y="0"/>
                    <a:pt x="71020" y="42268"/>
                    <a:pt x="209550" y="42268"/>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sp>
          <p:nvSpPr>
            <p:cNvPr id="9" name="Freeform 8"/>
            <p:cNvSpPr/>
            <p:nvPr/>
          </p:nvSpPr>
          <p:spPr bwMode="auto">
            <a:xfrm>
              <a:off x="4019550" y="1615082"/>
              <a:ext cx="209550" cy="156568"/>
            </a:xfrm>
            <a:custGeom>
              <a:avLst/>
              <a:gdLst>
                <a:gd name="connsiteX0" fmla="*/ 0 w 209550"/>
                <a:gd name="connsiteY0" fmla="*/ 156568 h 156568"/>
                <a:gd name="connsiteX1" fmla="*/ 19050 w 209550"/>
                <a:gd name="connsiteY1" fmla="*/ 99418 h 156568"/>
                <a:gd name="connsiteX2" fmla="*/ 209550 w 209550"/>
                <a:gd name="connsiteY2" fmla="*/ 42268 h 156568"/>
              </a:gdLst>
              <a:ahLst/>
              <a:cxnLst>
                <a:cxn ang="0">
                  <a:pos x="connsiteX0" y="connsiteY0"/>
                </a:cxn>
                <a:cxn ang="0">
                  <a:pos x="connsiteX1" y="connsiteY1"/>
                </a:cxn>
                <a:cxn ang="0">
                  <a:pos x="connsiteX2" y="connsiteY2"/>
                </a:cxn>
              </a:cxnLst>
              <a:rect l="l" t="t" r="r" b="b"/>
              <a:pathLst>
                <a:path w="209550" h="156568">
                  <a:moveTo>
                    <a:pt x="0" y="156568"/>
                  </a:moveTo>
                  <a:cubicBezTo>
                    <a:pt x="6350" y="137518"/>
                    <a:pt x="10070" y="117379"/>
                    <a:pt x="19050" y="99418"/>
                  </a:cubicBezTo>
                  <a:cubicBezTo>
                    <a:pt x="68759" y="0"/>
                    <a:pt x="71020" y="42268"/>
                    <a:pt x="209550" y="42268"/>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sp>
          <p:nvSpPr>
            <p:cNvPr id="10" name="Freeform 9"/>
            <p:cNvSpPr/>
            <p:nvPr/>
          </p:nvSpPr>
          <p:spPr bwMode="auto">
            <a:xfrm>
              <a:off x="4171950" y="1767482"/>
              <a:ext cx="209550" cy="156568"/>
            </a:xfrm>
            <a:custGeom>
              <a:avLst/>
              <a:gdLst>
                <a:gd name="connsiteX0" fmla="*/ 0 w 209550"/>
                <a:gd name="connsiteY0" fmla="*/ 156568 h 156568"/>
                <a:gd name="connsiteX1" fmla="*/ 19050 w 209550"/>
                <a:gd name="connsiteY1" fmla="*/ 99418 h 156568"/>
                <a:gd name="connsiteX2" fmla="*/ 209550 w 209550"/>
                <a:gd name="connsiteY2" fmla="*/ 42268 h 156568"/>
              </a:gdLst>
              <a:ahLst/>
              <a:cxnLst>
                <a:cxn ang="0">
                  <a:pos x="connsiteX0" y="connsiteY0"/>
                </a:cxn>
                <a:cxn ang="0">
                  <a:pos x="connsiteX1" y="connsiteY1"/>
                </a:cxn>
                <a:cxn ang="0">
                  <a:pos x="connsiteX2" y="connsiteY2"/>
                </a:cxn>
              </a:cxnLst>
              <a:rect l="l" t="t" r="r" b="b"/>
              <a:pathLst>
                <a:path w="209550" h="156568">
                  <a:moveTo>
                    <a:pt x="0" y="156568"/>
                  </a:moveTo>
                  <a:cubicBezTo>
                    <a:pt x="6350" y="137518"/>
                    <a:pt x="10070" y="117379"/>
                    <a:pt x="19050" y="99418"/>
                  </a:cubicBezTo>
                  <a:cubicBezTo>
                    <a:pt x="68759" y="0"/>
                    <a:pt x="71020" y="42268"/>
                    <a:pt x="209550" y="42268"/>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sp>
          <p:nvSpPr>
            <p:cNvPr id="11" name="Freeform 10"/>
            <p:cNvSpPr/>
            <p:nvPr/>
          </p:nvSpPr>
          <p:spPr bwMode="auto">
            <a:xfrm>
              <a:off x="4324350" y="1752600"/>
              <a:ext cx="209550" cy="156568"/>
            </a:xfrm>
            <a:custGeom>
              <a:avLst/>
              <a:gdLst>
                <a:gd name="connsiteX0" fmla="*/ 0 w 209550"/>
                <a:gd name="connsiteY0" fmla="*/ 156568 h 156568"/>
                <a:gd name="connsiteX1" fmla="*/ 19050 w 209550"/>
                <a:gd name="connsiteY1" fmla="*/ 99418 h 156568"/>
                <a:gd name="connsiteX2" fmla="*/ 209550 w 209550"/>
                <a:gd name="connsiteY2" fmla="*/ 42268 h 156568"/>
              </a:gdLst>
              <a:ahLst/>
              <a:cxnLst>
                <a:cxn ang="0">
                  <a:pos x="connsiteX0" y="connsiteY0"/>
                </a:cxn>
                <a:cxn ang="0">
                  <a:pos x="connsiteX1" y="connsiteY1"/>
                </a:cxn>
                <a:cxn ang="0">
                  <a:pos x="connsiteX2" y="connsiteY2"/>
                </a:cxn>
              </a:cxnLst>
              <a:rect l="l" t="t" r="r" b="b"/>
              <a:pathLst>
                <a:path w="209550" h="156568">
                  <a:moveTo>
                    <a:pt x="0" y="156568"/>
                  </a:moveTo>
                  <a:cubicBezTo>
                    <a:pt x="6350" y="137518"/>
                    <a:pt x="10070" y="117379"/>
                    <a:pt x="19050" y="99418"/>
                  </a:cubicBezTo>
                  <a:cubicBezTo>
                    <a:pt x="68759" y="0"/>
                    <a:pt x="71020" y="42268"/>
                    <a:pt x="209550" y="42268"/>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sp>
          <p:nvSpPr>
            <p:cNvPr id="12" name="Freeform 11"/>
            <p:cNvSpPr/>
            <p:nvPr/>
          </p:nvSpPr>
          <p:spPr bwMode="auto">
            <a:xfrm>
              <a:off x="4476750" y="990600"/>
              <a:ext cx="209550" cy="156568"/>
            </a:xfrm>
            <a:custGeom>
              <a:avLst/>
              <a:gdLst>
                <a:gd name="connsiteX0" fmla="*/ 0 w 209550"/>
                <a:gd name="connsiteY0" fmla="*/ 156568 h 156568"/>
                <a:gd name="connsiteX1" fmla="*/ 19050 w 209550"/>
                <a:gd name="connsiteY1" fmla="*/ 99418 h 156568"/>
                <a:gd name="connsiteX2" fmla="*/ 209550 w 209550"/>
                <a:gd name="connsiteY2" fmla="*/ 42268 h 156568"/>
              </a:gdLst>
              <a:ahLst/>
              <a:cxnLst>
                <a:cxn ang="0">
                  <a:pos x="connsiteX0" y="connsiteY0"/>
                </a:cxn>
                <a:cxn ang="0">
                  <a:pos x="connsiteX1" y="connsiteY1"/>
                </a:cxn>
                <a:cxn ang="0">
                  <a:pos x="connsiteX2" y="connsiteY2"/>
                </a:cxn>
              </a:cxnLst>
              <a:rect l="l" t="t" r="r" b="b"/>
              <a:pathLst>
                <a:path w="209550" h="156568">
                  <a:moveTo>
                    <a:pt x="0" y="156568"/>
                  </a:moveTo>
                  <a:cubicBezTo>
                    <a:pt x="6350" y="137518"/>
                    <a:pt x="10070" y="117379"/>
                    <a:pt x="19050" y="99418"/>
                  </a:cubicBezTo>
                  <a:cubicBezTo>
                    <a:pt x="68759" y="0"/>
                    <a:pt x="71020" y="42268"/>
                    <a:pt x="209550" y="42268"/>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sp>
          <p:nvSpPr>
            <p:cNvPr id="13" name="Freeform 12"/>
            <p:cNvSpPr/>
            <p:nvPr/>
          </p:nvSpPr>
          <p:spPr bwMode="auto">
            <a:xfrm>
              <a:off x="4629150" y="1447800"/>
              <a:ext cx="209550" cy="156568"/>
            </a:xfrm>
            <a:custGeom>
              <a:avLst/>
              <a:gdLst>
                <a:gd name="connsiteX0" fmla="*/ 0 w 209550"/>
                <a:gd name="connsiteY0" fmla="*/ 156568 h 156568"/>
                <a:gd name="connsiteX1" fmla="*/ 19050 w 209550"/>
                <a:gd name="connsiteY1" fmla="*/ 99418 h 156568"/>
                <a:gd name="connsiteX2" fmla="*/ 209550 w 209550"/>
                <a:gd name="connsiteY2" fmla="*/ 42268 h 156568"/>
              </a:gdLst>
              <a:ahLst/>
              <a:cxnLst>
                <a:cxn ang="0">
                  <a:pos x="connsiteX0" y="connsiteY0"/>
                </a:cxn>
                <a:cxn ang="0">
                  <a:pos x="connsiteX1" y="connsiteY1"/>
                </a:cxn>
                <a:cxn ang="0">
                  <a:pos x="connsiteX2" y="connsiteY2"/>
                </a:cxn>
              </a:cxnLst>
              <a:rect l="l" t="t" r="r" b="b"/>
              <a:pathLst>
                <a:path w="209550" h="156568">
                  <a:moveTo>
                    <a:pt x="0" y="156568"/>
                  </a:moveTo>
                  <a:cubicBezTo>
                    <a:pt x="6350" y="137518"/>
                    <a:pt x="10070" y="117379"/>
                    <a:pt x="19050" y="99418"/>
                  </a:cubicBezTo>
                  <a:cubicBezTo>
                    <a:pt x="68759" y="0"/>
                    <a:pt x="71020" y="42268"/>
                    <a:pt x="209550" y="42268"/>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sp>
          <p:nvSpPr>
            <p:cNvPr id="14" name="Right Arrow 13"/>
            <p:cNvSpPr/>
            <p:nvPr/>
          </p:nvSpPr>
          <p:spPr bwMode="auto">
            <a:xfrm>
              <a:off x="3657600" y="304800"/>
              <a:ext cx="1066800" cy="3048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grpSp>
      <p:sp>
        <p:nvSpPr>
          <p:cNvPr id="15" name="TextBox 14"/>
          <p:cNvSpPr txBox="1"/>
          <p:nvPr/>
        </p:nvSpPr>
        <p:spPr>
          <a:xfrm>
            <a:off x="0" y="304800"/>
            <a:ext cx="4876800" cy="1077218"/>
          </a:xfrm>
          <a:prstGeom prst="rect">
            <a:avLst/>
          </a:prstGeom>
          <a:noFill/>
        </p:spPr>
        <p:txBody>
          <a:bodyPr wrap="square" rtlCol="0">
            <a:spAutoFit/>
          </a:bodyPr>
          <a:lstStyle/>
          <a:p>
            <a:r>
              <a:rPr lang="en-US" sz="1600" b="1" dirty="0" smtClean="0">
                <a:latin typeface="Arial" pitchFamily="34" charset="0"/>
                <a:cs typeface="Arial" pitchFamily="34" charset="0"/>
              </a:rPr>
              <a:t>Nematodes introduced to:</a:t>
            </a:r>
          </a:p>
          <a:p>
            <a:r>
              <a:rPr lang="en-US" sz="1600" b="1" dirty="0" smtClean="0">
                <a:latin typeface="Arial" pitchFamily="34" charset="0"/>
                <a:cs typeface="Arial" pitchFamily="34" charset="0"/>
              </a:rPr>
              <a:t>Medium with evolving pathogenic bacteria</a:t>
            </a:r>
          </a:p>
          <a:p>
            <a:r>
              <a:rPr lang="en-US" sz="1600" b="1" dirty="0" smtClean="0">
                <a:latin typeface="Arial" pitchFamily="34" charset="0"/>
                <a:cs typeface="Arial" pitchFamily="34" charset="0"/>
              </a:rPr>
              <a:t>Medium with non evolving pathogenic bacteria</a:t>
            </a:r>
          </a:p>
          <a:p>
            <a:r>
              <a:rPr lang="en-US" sz="1600" b="1" dirty="0" smtClean="0">
                <a:latin typeface="Arial" pitchFamily="34" charset="0"/>
                <a:cs typeface="Arial" pitchFamily="34" charset="0"/>
              </a:rPr>
              <a:t>Dead bacteria</a:t>
            </a:r>
            <a:endParaRPr lang="en-US" sz="1600" b="1" dirty="0">
              <a:latin typeface="Arial" pitchFamily="34" charset="0"/>
              <a:cs typeface="Arial" pitchFamily="34" charset="0"/>
            </a:endParaRPr>
          </a:p>
        </p:txBody>
      </p:sp>
      <p:sp>
        <p:nvSpPr>
          <p:cNvPr id="17" name="TextBox 16"/>
          <p:cNvSpPr txBox="1"/>
          <p:nvPr/>
        </p:nvSpPr>
        <p:spPr>
          <a:xfrm>
            <a:off x="4419600" y="0"/>
            <a:ext cx="1622560" cy="461665"/>
          </a:xfrm>
          <a:prstGeom prst="rect">
            <a:avLst/>
          </a:prstGeom>
          <a:noFill/>
        </p:spPr>
        <p:txBody>
          <a:bodyPr wrap="none" rtlCol="0">
            <a:spAutoFit/>
          </a:bodyPr>
          <a:lstStyle/>
          <a:p>
            <a:r>
              <a:rPr lang="en-US" dirty="0" smtClean="0">
                <a:latin typeface="Arial" pitchFamily="34" charset="0"/>
                <a:cs typeface="Arial" pitchFamily="34" charset="0"/>
              </a:rPr>
              <a:t>movement</a:t>
            </a:r>
            <a:endParaRPr lang="en-US" dirty="0">
              <a:latin typeface="Arial" pitchFamily="34" charset="0"/>
              <a:cs typeface="Arial" pitchFamily="34" charset="0"/>
            </a:endParaRPr>
          </a:p>
        </p:txBody>
      </p:sp>
      <p:sp>
        <p:nvSpPr>
          <p:cNvPr id="18" name="TextBox 17"/>
          <p:cNvSpPr txBox="1"/>
          <p:nvPr/>
        </p:nvSpPr>
        <p:spPr>
          <a:xfrm>
            <a:off x="5715000" y="2057400"/>
            <a:ext cx="784189" cy="461665"/>
          </a:xfrm>
          <a:prstGeom prst="rect">
            <a:avLst/>
          </a:prstGeom>
          <a:noFill/>
        </p:spPr>
        <p:txBody>
          <a:bodyPr wrap="none" rtlCol="0">
            <a:spAutoFit/>
          </a:bodyPr>
          <a:lstStyle/>
          <a:p>
            <a:r>
              <a:rPr lang="en-US" dirty="0" smtClean="0">
                <a:latin typeface="Arial" pitchFamily="34" charset="0"/>
                <a:cs typeface="Arial" pitchFamily="34" charset="0"/>
              </a:rPr>
              <a:t>food</a:t>
            </a:r>
            <a:endParaRPr lang="en-US" dirty="0">
              <a:latin typeface="Arial" pitchFamily="34" charset="0"/>
              <a:cs typeface="Arial" pitchFamily="34" charset="0"/>
            </a:endParaRPr>
          </a:p>
        </p:txBody>
      </p:sp>
      <p:sp>
        <p:nvSpPr>
          <p:cNvPr id="19" name="TextBox 18"/>
          <p:cNvSpPr txBox="1"/>
          <p:nvPr/>
        </p:nvSpPr>
        <p:spPr>
          <a:xfrm>
            <a:off x="4572000" y="2438400"/>
            <a:ext cx="1401346" cy="461665"/>
          </a:xfrm>
          <a:prstGeom prst="rect">
            <a:avLst/>
          </a:prstGeom>
          <a:noFill/>
        </p:spPr>
        <p:txBody>
          <a:bodyPr wrap="none" rtlCol="0">
            <a:spAutoFit/>
          </a:bodyPr>
          <a:lstStyle/>
          <a:p>
            <a:r>
              <a:rPr lang="en-US" dirty="0" smtClean="0">
                <a:solidFill>
                  <a:srgbClr val="FF0000"/>
                </a:solidFill>
                <a:latin typeface="Arial" pitchFamily="34" charset="0"/>
                <a:cs typeface="Arial" pitchFamily="34" charset="0"/>
              </a:rPr>
              <a:t>antibiotic</a:t>
            </a:r>
            <a:endParaRPr lang="en-US" dirty="0">
              <a:solidFill>
                <a:srgbClr val="FF0000"/>
              </a:solidFill>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08_F20"/>
          <p:cNvPicPr>
            <a:picLocks noChangeAspect="1" noChangeArrowheads="1"/>
          </p:cNvPicPr>
          <p:nvPr/>
        </p:nvPicPr>
        <p:blipFill>
          <a:blip r:embed="rId3" cstate="print"/>
          <a:srcRect/>
          <a:stretch>
            <a:fillRect/>
          </a:stretch>
        </p:blipFill>
        <p:spPr bwMode="auto">
          <a:xfrm>
            <a:off x="5410200" y="458788"/>
            <a:ext cx="2387600" cy="6399212"/>
          </a:xfrm>
          <a:prstGeom prst="rect">
            <a:avLst/>
          </a:prstGeom>
          <a:noFill/>
          <a:ln w="9525">
            <a:noFill/>
            <a:miter lim="800000"/>
            <a:headEnd/>
            <a:tailEnd/>
          </a:ln>
        </p:spPr>
      </p:pic>
      <p:sp>
        <p:nvSpPr>
          <p:cNvPr id="22531" name="Text Box 3"/>
          <p:cNvSpPr txBox="1">
            <a:spLocks noChangeArrowheads="1"/>
          </p:cNvSpPr>
          <p:nvPr/>
        </p:nvSpPr>
        <p:spPr bwMode="auto">
          <a:xfrm>
            <a:off x="-92075" y="269875"/>
            <a:ext cx="5265738" cy="3416300"/>
          </a:xfrm>
          <a:prstGeom prst="rect">
            <a:avLst/>
          </a:prstGeom>
          <a:noFill/>
          <a:ln w="9525">
            <a:noFill/>
            <a:miter lim="800000"/>
            <a:headEnd/>
            <a:tailEnd/>
          </a:ln>
        </p:spPr>
        <p:txBody>
          <a:bodyPr wrap="none">
            <a:spAutoFit/>
          </a:bodyPr>
          <a:lstStyle/>
          <a:p>
            <a:r>
              <a:rPr lang="en-US">
                <a:latin typeface="Arial" charset="0"/>
                <a:cs typeface="Arial" charset="0"/>
              </a:rPr>
              <a:t>VI. Advantages of Sex</a:t>
            </a:r>
          </a:p>
          <a:p>
            <a:r>
              <a:rPr lang="en-US">
                <a:latin typeface="Arial" charset="0"/>
                <a:cs typeface="Arial" charset="0"/>
              </a:rPr>
              <a:t>  </a:t>
            </a:r>
          </a:p>
          <a:p>
            <a:r>
              <a:rPr lang="en-US">
                <a:latin typeface="Arial" charset="0"/>
                <a:cs typeface="Arial" charset="0"/>
              </a:rPr>
              <a:t>    Drift &amp; Disadvantageous alleles</a:t>
            </a:r>
          </a:p>
          <a:p>
            <a:endParaRPr lang="en-US">
              <a:latin typeface="Arial" charset="0"/>
              <a:cs typeface="Arial" charset="0"/>
            </a:endParaRPr>
          </a:p>
          <a:p>
            <a:endParaRPr lang="en-US">
              <a:latin typeface="Arial" charset="0"/>
              <a:cs typeface="Arial" charset="0"/>
            </a:endParaRPr>
          </a:p>
          <a:p>
            <a:r>
              <a:rPr lang="en-US">
                <a:latin typeface="Arial" charset="0"/>
                <a:cs typeface="Arial" charset="0"/>
              </a:rPr>
              <a:t>   Asexuality = Muller’s Ratchet</a:t>
            </a:r>
          </a:p>
          <a:p>
            <a:endParaRPr lang="en-US">
              <a:latin typeface="Arial" charset="0"/>
              <a:cs typeface="Arial" charset="0"/>
            </a:endParaRPr>
          </a:p>
          <a:p>
            <a:r>
              <a:rPr lang="en-US">
                <a:latin typeface="Arial" charset="0"/>
                <a:cs typeface="Arial" charset="0"/>
              </a:rPr>
              <a:t>   Sex           = Loss of bad mutations </a:t>
            </a:r>
          </a:p>
          <a:p>
            <a:endParaRPr lang="en-US">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7" descr="Figure_06_00_L"/>
          <p:cNvPicPr>
            <a:picLocks noChangeAspect="1" noChangeArrowheads="1"/>
          </p:cNvPicPr>
          <p:nvPr/>
        </p:nvPicPr>
        <p:blipFill>
          <a:blip r:embed="rId3" cstate="print"/>
          <a:srcRect/>
          <a:stretch>
            <a:fillRect/>
          </a:stretch>
        </p:blipFill>
        <p:spPr bwMode="auto">
          <a:xfrm>
            <a:off x="5715000" y="304800"/>
            <a:ext cx="2343150" cy="2025709"/>
          </a:xfrm>
          <a:prstGeom prst="rect">
            <a:avLst/>
          </a:prstGeom>
          <a:noFill/>
          <a:ln w="9525">
            <a:noFill/>
            <a:miter lim="800000"/>
            <a:headEnd/>
            <a:tailEnd/>
          </a:ln>
        </p:spPr>
      </p:pic>
      <p:sp>
        <p:nvSpPr>
          <p:cNvPr id="5" name="TextBox 4"/>
          <p:cNvSpPr txBox="1"/>
          <p:nvPr/>
        </p:nvSpPr>
        <p:spPr>
          <a:xfrm>
            <a:off x="5867400" y="1905000"/>
            <a:ext cx="2151551" cy="307777"/>
          </a:xfrm>
          <a:prstGeom prst="rect">
            <a:avLst/>
          </a:prstGeom>
          <a:noFill/>
        </p:spPr>
        <p:txBody>
          <a:bodyPr wrap="none" rtlCol="0">
            <a:spAutoFit/>
          </a:bodyPr>
          <a:lstStyle/>
          <a:p>
            <a:r>
              <a:rPr lang="en-US" sz="1400" b="1" dirty="0" err="1" smtClean="0">
                <a:latin typeface="Arial" pitchFamily="34" charset="0"/>
                <a:cs typeface="Arial" pitchFamily="34" charset="0"/>
              </a:rPr>
              <a:t>Caenorhabdtis</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elegans</a:t>
            </a:r>
            <a:endParaRPr lang="en-US" sz="1400" b="1" dirty="0">
              <a:latin typeface="Arial" pitchFamily="34" charset="0"/>
              <a:cs typeface="Arial" pitchFamily="34" charset="0"/>
            </a:endParaRPr>
          </a:p>
        </p:txBody>
      </p:sp>
      <p:pic>
        <p:nvPicPr>
          <p:cNvPr id="6" name="Picture 57" descr="Figure_06_00_L"/>
          <p:cNvPicPr>
            <a:picLocks noChangeAspect="1" noChangeArrowheads="1"/>
          </p:cNvPicPr>
          <p:nvPr/>
        </p:nvPicPr>
        <p:blipFill>
          <a:blip r:embed="rId4" cstate="print"/>
          <a:srcRect/>
          <a:stretch>
            <a:fillRect/>
          </a:stretch>
        </p:blipFill>
        <p:spPr bwMode="auto">
          <a:xfrm>
            <a:off x="457200" y="2713037"/>
            <a:ext cx="8318500" cy="3916363"/>
          </a:xfrm>
          <a:prstGeom prst="rect">
            <a:avLst/>
          </a:prstGeom>
          <a:noFill/>
          <a:ln w="9525">
            <a:noFill/>
            <a:miter lim="800000"/>
            <a:headEnd/>
            <a:tailEnd/>
          </a:ln>
        </p:spPr>
      </p:pic>
      <p:sp>
        <p:nvSpPr>
          <p:cNvPr id="7" name="TextBox 6"/>
          <p:cNvSpPr txBox="1"/>
          <p:nvPr/>
        </p:nvSpPr>
        <p:spPr>
          <a:xfrm>
            <a:off x="228600" y="0"/>
            <a:ext cx="4482317" cy="1015663"/>
          </a:xfrm>
          <a:prstGeom prst="rect">
            <a:avLst/>
          </a:prstGeom>
          <a:noFill/>
        </p:spPr>
        <p:txBody>
          <a:bodyPr wrap="none" rtlCol="0">
            <a:spAutoFit/>
          </a:bodyPr>
          <a:lstStyle/>
          <a:p>
            <a:r>
              <a:rPr lang="en-US" sz="2000" b="1" dirty="0" smtClean="0">
                <a:latin typeface="Arial" pitchFamily="34" charset="0"/>
                <a:cs typeface="Arial" pitchFamily="34" charset="0"/>
              </a:rPr>
              <a:t>Recombination allows lineages to </a:t>
            </a:r>
          </a:p>
          <a:p>
            <a:r>
              <a:rPr lang="en-US" sz="2000" b="1" dirty="0" smtClean="0">
                <a:latin typeface="Arial" pitchFamily="34" charset="0"/>
                <a:cs typeface="Arial" pitchFamily="34" charset="0"/>
              </a:rPr>
              <a:t> get rid of bad mutations and to put</a:t>
            </a:r>
          </a:p>
          <a:p>
            <a:r>
              <a:rPr lang="en-US" sz="2000" b="1" dirty="0" smtClean="0">
                <a:latin typeface="Arial" pitchFamily="34" charset="0"/>
                <a:cs typeface="Arial" pitchFamily="34" charset="0"/>
              </a:rPr>
              <a:t> together good gene combinations</a:t>
            </a:r>
            <a:endParaRPr lang="en-US" sz="2000" b="1" dirty="0">
              <a:latin typeface="Arial" pitchFamily="34" charset="0"/>
              <a:cs typeface="Arial" pitchFamily="34" charset="0"/>
            </a:endParaRPr>
          </a:p>
        </p:txBody>
      </p:sp>
      <p:sp>
        <p:nvSpPr>
          <p:cNvPr id="8" name="TextBox 7"/>
          <p:cNvSpPr txBox="1"/>
          <p:nvPr/>
        </p:nvSpPr>
        <p:spPr>
          <a:xfrm>
            <a:off x="1447800" y="6320135"/>
            <a:ext cx="6944530" cy="461665"/>
          </a:xfrm>
          <a:prstGeom prst="rect">
            <a:avLst/>
          </a:prstGeom>
          <a:noFill/>
        </p:spPr>
        <p:txBody>
          <a:bodyPr wrap="none" rtlCol="0">
            <a:spAutoFit/>
          </a:bodyPr>
          <a:lstStyle/>
          <a:p>
            <a:r>
              <a:rPr lang="en-US" b="1" dirty="0" smtClean="0">
                <a:latin typeface="Arial" pitchFamily="34" charset="0"/>
                <a:cs typeface="Arial" pitchFamily="34" charset="0"/>
              </a:rPr>
              <a:t>Advantages of Sex                         </a:t>
            </a:r>
            <a:r>
              <a:rPr lang="en-US" b="1" dirty="0" err="1" smtClean="0">
                <a:latin typeface="Arial" pitchFamily="34" charset="0"/>
                <a:cs typeface="Arial" pitchFamily="34" charset="0"/>
              </a:rPr>
              <a:t>Sex</a:t>
            </a:r>
            <a:r>
              <a:rPr lang="en-US" b="1" dirty="0" smtClean="0">
                <a:latin typeface="Arial" pitchFamily="34" charset="0"/>
                <a:cs typeface="Arial" pitchFamily="34" charset="0"/>
              </a:rPr>
              <a:t> Evolves</a:t>
            </a:r>
            <a:endParaRPr lang="en-US" b="1" dirty="0">
              <a:latin typeface="Arial" pitchFamily="34" charset="0"/>
              <a:cs typeface="Arial" pitchFamily="34" charset="0"/>
            </a:endParaRPr>
          </a:p>
        </p:txBody>
      </p:sp>
      <p:grpSp>
        <p:nvGrpSpPr>
          <p:cNvPr id="9" name="Group 8"/>
          <p:cNvGrpSpPr/>
          <p:nvPr/>
        </p:nvGrpSpPr>
        <p:grpSpPr>
          <a:xfrm>
            <a:off x="3429000" y="1143000"/>
            <a:ext cx="1371600" cy="1524000"/>
            <a:chOff x="3505200" y="304800"/>
            <a:chExt cx="1447800" cy="1828800"/>
          </a:xfrm>
        </p:grpSpPr>
        <p:sp>
          <p:nvSpPr>
            <p:cNvPr id="10" name="Oval 9"/>
            <p:cNvSpPr/>
            <p:nvPr/>
          </p:nvSpPr>
          <p:spPr bwMode="auto">
            <a:xfrm>
              <a:off x="3505200" y="838200"/>
              <a:ext cx="1447800" cy="1295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48" charset="0"/>
              </a:endParaRPr>
            </a:p>
          </p:txBody>
        </p:sp>
        <p:sp>
          <p:nvSpPr>
            <p:cNvPr id="11" name="Rectangle 10"/>
            <p:cNvSpPr/>
            <p:nvPr/>
          </p:nvSpPr>
          <p:spPr bwMode="auto">
            <a:xfrm>
              <a:off x="4191000" y="838200"/>
              <a:ext cx="76200" cy="1219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sp>
          <p:nvSpPr>
            <p:cNvPr id="12" name="Freeform 11"/>
            <p:cNvSpPr/>
            <p:nvPr/>
          </p:nvSpPr>
          <p:spPr bwMode="auto">
            <a:xfrm>
              <a:off x="3714750" y="1310282"/>
              <a:ext cx="209550" cy="156568"/>
            </a:xfrm>
            <a:custGeom>
              <a:avLst/>
              <a:gdLst>
                <a:gd name="connsiteX0" fmla="*/ 0 w 209550"/>
                <a:gd name="connsiteY0" fmla="*/ 156568 h 156568"/>
                <a:gd name="connsiteX1" fmla="*/ 19050 w 209550"/>
                <a:gd name="connsiteY1" fmla="*/ 99418 h 156568"/>
                <a:gd name="connsiteX2" fmla="*/ 209550 w 209550"/>
                <a:gd name="connsiteY2" fmla="*/ 42268 h 156568"/>
              </a:gdLst>
              <a:ahLst/>
              <a:cxnLst>
                <a:cxn ang="0">
                  <a:pos x="connsiteX0" y="connsiteY0"/>
                </a:cxn>
                <a:cxn ang="0">
                  <a:pos x="connsiteX1" y="connsiteY1"/>
                </a:cxn>
                <a:cxn ang="0">
                  <a:pos x="connsiteX2" y="connsiteY2"/>
                </a:cxn>
              </a:cxnLst>
              <a:rect l="l" t="t" r="r" b="b"/>
              <a:pathLst>
                <a:path w="209550" h="156568">
                  <a:moveTo>
                    <a:pt x="0" y="156568"/>
                  </a:moveTo>
                  <a:cubicBezTo>
                    <a:pt x="6350" y="137518"/>
                    <a:pt x="10070" y="117379"/>
                    <a:pt x="19050" y="99418"/>
                  </a:cubicBezTo>
                  <a:cubicBezTo>
                    <a:pt x="68759" y="0"/>
                    <a:pt x="71020" y="42268"/>
                    <a:pt x="209550" y="42268"/>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sp>
          <p:nvSpPr>
            <p:cNvPr id="13" name="Freeform 12"/>
            <p:cNvSpPr/>
            <p:nvPr/>
          </p:nvSpPr>
          <p:spPr bwMode="auto">
            <a:xfrm>
              <a:off x="3867150" y="1462682"/>
              <a:ext cx="209550" cy="156568"/>
            </a:xfrm>
            <a:custGeom>
              <a:avLst/>
              <a:gdLst>
                <a:gd name="connsiteX0" fmla="*/ 0 w 209550"/>
                <a:gd name="connsiteY0" fmla="*/ 156568 h 156568"/>
                <a:gd name="connsiteX1" fmla="*/ 19050 w 209550"/>
                <a:gd name="connsiteY1" fmla="*/ 99418 h 156568"/>
                <a:gd name="connsiteX2" fmla="*/ 209550 w 209550"/>
                <a:gd name="connsiteY2" fmla="*/ 42268 h 156568"/>
              </a:gdLst>
              <a:ahLst/>
              <a:cxnLst>
                <a:cxn ang="0">
                  <a:pos x="connsiteX0" y="connsiteY0"/>
                </a:cxn>
                <a:cxn ang="0">
                  <a:pos x="connsiteX1" y="connsiteY1"/>
                </a:cxn>
                <a:cxn ang="0">
                  <a:pos x="connsiteX2" y="connsiteY2"/>
                </a:cxn>
              </a:cxnLst>
              <a:rect l="l" t="t" r="r" b="b"/>
              <a:pathLst>
                <a:path w="209550" h="156568">
                  <a:moveTo>
                    <a:pt x="0" y="156568"/>
                  </a:moveTo>
                  <a:cubicBezTo>
                    <a:pt x="6350" y="137518"/>
                    <a:pt x="10070" y="117379"/>
                    <a:pt x="19050" y="99418"/>
                  </a:cubicBezTo>
                  <a:cubicBezTo>
                    <a:pt x="68759" y="0"/>
                    <a:pt x="71020" y="42268"/>
                    <a:pt x="209550" y="42268"/>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sp>
          <p:nvSpPr>
            <p:cNvPr id="14" name="Freeform 13"/>
            <p:cNvSpPr/>
            <p:nvPr/>
          </p:nvSpPr>
          <p:spPr bwMode="auto">
            <a:xfrm>
              <a:off x="4019550" y="1615082"/>
              <a:ext cx="209550" cy="156568"/>
            </a:xfrm>
            <a:custGeom>
              <a:avLst/>
              <a:gdLst>
                <a:gd name="connsiteX0" fmla="*/ 0 w 209550"/>
                <a:gd name="connsiteY0" fmla="*/ 156568 h 156568"/>
                <a:gd name="connsiteX1" fmla="*/ 19050 w 209550"/>
                <a:gd name="connsiteY1" fmla="*/ 99418 h 156568"/>
                <a:gd name="connsiteX2" fmla="*/ 209550 w 209550"/>
                <a:gd name="connsiteY2" fmla="*/ 42268 h 156568"/>
              </a:gdLst>
              <a:ahLst/>
              <a:cxnLst>
                <a:cxn ang="0">
                  <a:pos x="connsiteX0" y="connsiteY0"/>
                </a:cxn>
                <a:cxn ang="0">
                  <a:pos x="connsiteX1" y="connsiteY1"/>
                </a:cxn>
                <a:cxn ang="0">
                  <a:pos x="connsiteX2" y="connsiteY2"/>
                </a:cxn>
              </a:cxnLst>
              <a:rect l="l" t="t" r="r" b="b"/>
              <a:pathLst>
                <a:path w="209550" h="156568">
                  <a:moveTo>
                    <a:pt x="0" y="156568"/>
                  </a:moveTo>
                  <a:cubicBezTo>
                    <a:pt x="6350" y="137518"/>
                    <a:pt x="10070" y="117379"/>
                    <a:pt x="19050" y="99418"/>
                  </a:cubicBezTo>
                  <a:cubicBezTo>
                    <a:pt x="68759" y="0"/>
                    <a:pt x="71020" y="42268"/>
                    <a:pt x="209550" y="42268"/>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sp>
          <p:nvSpPr>
            <p:cNvPr id="15" name="Freeform 14"/>
            <p:cNvSpPr/>
            <p:nvPr/>
          </p:nvSpPr>
          <p:spPr bwMode="auto">
            <a:xfrm>
              <a:off x="4171950" y="1767482"/>
              <a:ext cx="209550" cy="156568"/>
            </a:xfrm>
            <a:custGeom>
              <a:avLst/>
              <a:gdLst>
                <a:gd name="connsiteX0" fmla="*/ 0 w 209550"/>
                <a:gd name="connsiteY0" fmla="*/ 156568 h 156568"/>
                <a:gd name="connsiteX1" fmla="*/ 19050 w 209550"/>
                <a:gd name="connsiteY1" fmla="*/ 99418 h 156568"/>
                <a:gd name="connsiteX2" fmla="*/ 209550 w 209550"/>
                <a:gd name="connsiteY2" fmla="*/ 42268 h 156568"/>
              </a:gdLst>
              <a:ahLst/>
              <a:cxnLst>
                <a:cxn ang="0">
                  <a:pos x="connsiteX0" y="connsiteY0"/>
                </a:cxn>
                <a:cxn ang="0">
                  <a:pos x="connsiteX1" y="connsiteY1"/>
                </a:cxn>
                <a:cxn ang="0">
                  <a:pos x="connsiteX2" y="connsiteY2"/>
                </a:cxn>
              </a:cxnLst>
              <a:rect l="l" t="t" r="r" b="b"/>
              <a:pathLst>
                <a:path w="209550" h="156568">
                  <a:moveTo>
                    <a:pt x="0" y="156568"/>
                  </a:moveTo>
                  <a:cubicBezTo>
                    <a:pt x="6350" y="137518"/>
                    <a:pt x="10070" y="117379"/>
                    <a:pt x="19050" y="99418"/>
                  </a:cubicBezTo>
                  <a:cubicBezTo>
                    <a:pt x="68759" y="0"/>
                    <a:pt x="71020" y="42268"/>
                    <a:pt x="209550" y="42268"/>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sp>
          <p:nvSpPr>
            <p:cNvPr id="16" name="Freeform 15"/>
            <p:cNvSpPr/>
            <p:nvPr/>
          </p:nvSpPr>
          <p:spPr bwMode="auto">
            <a:xfrm>
              <a:off x="4324350" y="1752600"/>
              <a:ext cx="209550" cy="156568"/>
            </a:xfrm>
            <a:custGeom>
              <a:avLst/>
              <a:gdLst>
                <a:gd name="connsiteX0" fmla="*/ 0 w 209550"/>
                <a:gd name="connsiteY0" fmla="*/ 156568 h 156568"/>
                <a:gd name="connsiteX1" fmla="*/ 19050 w 209550"/>
                <a:gd name="connsiteY1" fmla="*/ 99418 h 156568"/>
                <a:gd name="connsiteX2" fmla="*/ 209550 w 209550"/>
                <a:gd name="connsiteY2" fmla="*/ 42268 h 156568"/>
              </a:gdLst>
              <a:ahLst/>
              <a:cxnLst>
                <a:cxn ang="0">
                  <a:pos x="connsiteX0" y="connsiteY0"/>
                </a:cxn>
                <a:cxn ang="0">
                  <a:pos x="connsiteX1" y="connsiteY1"/>
                </a:cxn>
                <a:cxn ang="0">
                  <a:pos x="connsiteX2" y="connsiteY2"/>
                </a:cxn>
              </a:cxnLst>
              <a:rect l="l" t="t" r="r" b="b"/>
              <a:pathLst>
                <a:path w="209550" h="156568">
                  <a:moveTo>
                    <a:pt x="0" y="156568"/>
                  </a:moveTo>
                  <a:cubicBezTo>
                    <a:pt x="6350" y="137518"/>
                    <a:pt x="10070" y="117379"/>
                    <a:pt x="19050" y="99418"/>
                  </a:cubicBezTo>
                  <a:cubicBezTo>
                    <a:pt x="68759" y="0"/>
                    <a:pt x="71020" y="42268"/>
                    <a:pt x="209550" y="42268"/>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sp>
          <p:nvSpPr>
            <p:cNvPr id="17" name="Freeform 16"/>
            <p:cNvSpPr/>
            <p:nvPr/>
          </p:nvSpPr>
          <p:spPr bwMode="auto">
            <a:xfrm>
              <a:off x="4476750" y="990600"/>
              <a:ext cx="209550" cy="156568"/>
            </a:xfrm>
            <a:custGeom>
              <a:avLst/>
              <a:gdLst>
                <a:gd name="connsiteX0" fmla="*/ 0 w 209550"/>
                <a:gd name="connsiteY0" fmla="*/ 156568 h 156568"/>
                <a:gd name="connsiteX1" fmla="*/ 19050 w 209550"/>
                <a:gd name="connsiteY1" fmla="*/ 99418 h 156568"/>
                <a:gd name="connsiteX2" fmla="*/ 209550 w 209550"/>
                <a:gd name="connsiteY2" fmla="*/ 42268 h 156568"/>
              </a:gdLst>
              <a:ahLst/>
              <a:cxnLst>
                <a:cxn ang="0">
                  <a:pos x="connsiteX0" y="connsiteY0"/>
                </a:cxn>
                <a:cxn ang="0">
                  <a:pos x="connsiteX1" y="connsiteY1"/>
                </a:cxn>
                <a:cxn ang="0">
                  <a:pos x="connsiteX2" y="connsiteY2"/>
                </a:cxn>
              </a:cxnLst>
              <a:rect l="l" t="t" r="r" b="b"/>
              <a:pathLst>
                <a:path w="209550" h="156568">
                  <a:moveTo>
                    <a:pt x="0" y="156568"/>
                  </a:moveTo>
                  <a:cubicBezTo>
                    <a:pt x="6350" y="137518"/>
                    <a:pt x="10070" y="117379"/>
                    <a:pt x="19050" y="99418"/>
                  </a:cubicBezTo>
                  <a:cubicBezTo>
                    <a:pt x="68759" y="0"/>
                    <a:pt x="71020" y="42268"/>
                    <a:pt x="209550" y="42268"/>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sp>
          <p:nvSpPr>
            <p:cNvPr id="18" name="Freeform 17"/>
            <p:cNvSpPr/>
            <p:nvPr/>
          </p:nvSpPr>
          <p:spPr bwMode="auto">
            <a:xfrm>
              <a:off x="4629150" y="1447800"/>
              <a:ext cx="209550" cy="156568"/>
            </a:xfrm>
            <a:custGeom>
              <a:avLst/>
              <a:gdLst>
                <a:gd name="connsiteX0" fmla="*/ 0 w 209550"/>
                <a:gd name="connsiteY0" fmla="*/ 156568 h 156568"/>
                <a:gd name="connsiteX1" fmla="*/ 19050 w 209550"/>
                <a:gd name="connsiteY1" fmla="*/ 99418 h 156568"/>
                <a:gd name="connsiteX2" fmla="*/ 209550 w 209550"/>
                <a:gd name="connsiteY2" fmla="*/ 42268 h 156568"/>
              </a:gdLst>
              <a:ahLst/>
              <a:cxnLst>
                <a:cxn ang="0">
                  <a:pos x="connsiteX0" y="connsiteY0"/>
                </a:cxn>
                <a:cxn ang="0">
                  <a:pos x="connsiteX1" y="connsiteY1"/>
                </a:cxn>
                <a:cxn ang="0">
                  <a:pos x="connsiteX2" y="connsiteY2"/>
                </a:cxn>
              </a:cxnLst>
              <a:rect l="l" t="t" r="r" b="b"/>
              <a:pathLst>
                <a:path w="209550" h="156568">
                  <a:moveTo>
                    <a:pt x="0" y="156568"/>
                  </a:moveTo>
                  <a:cubicBezTo>
                    <a:pt x="6350" y="137518"/>
                    <a:pt x="10070" y="117379"/>
                    <a:pt x="19050" y="99418"/>
                  </a:cubicBezTo>
                  <a:cubicBezTo>
                    <a:pt x="68759" y="0"/>
                    <a:pt x="71020" y="42268"/>
                    <a:pt x="209550" y="42268"/>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sp>
          <p:nvSpPr>
            <p:cNvPr id="19" name="Right Arrow 18"/>
            <p:cNvSpPr/>
            <p:nvPr/>
          </p:nvSpPr>
          <p:spPr bwMode="auto">
            <a:xfrm>
              <a:off x="3657600" y="304800"/>
              <a:ext cx="1066800" cy="3048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grpSp>
      <p:sp>
        <p:nvSpPr>
          <p:cNvPr id="20" name="TextBox 19"/>
          <p:cNvSpPr txBox="1"/>
          <p:nvPr/>
        </p:nvSpPr>
        <p:spPr>
          <a:xfrm>
            <a:off x="3555490" y="1352490"/>
            <a:ext cx="1168910" cy="400110"/>
          </a:xfrm>
          <a:prstGeom prst="rect">
            <a:avLst/>
          </a:prstGeom>
          <a:noFill/>
        </p:spPr>
        <p:txBody>
          <a:bodyPr wrap="none" rtlCol="0">
            <a:spAutoFit/>
          </a:bodyPr>
          <a:lstStyle/>
          <a:p>
            <a:r>
              <a:rPr lang="en-US" sz="2000" dirty="0" smtClean="0">
                <a:solidFill>
                  <a:srgbClr val="FF0000"/>
                </a:solidFill>
                <a:latin typeface="Arial" pitchFamily="34" charset="0"/>
                <a:cs typeface="Arial" pitchFamily="34" charset="0"/>
              </a:rPr>
              <a:t>boulders</a:t>
            </a:r>
            <a:endParaRPr lang="en-US" sz="2000" dirty="0">
              <a:solidFill>
                <a:srgbClr val="FF0000"/>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cstate="print"/>
          <a:srcRect/>
          <a:stretch>
            <a:fillRect/>
          </a:stretch>
        </p:blipFill>
        <p:spPr bwMode="auto">
          <a:xfrm>
            <a:off x="533400" y="1295400"/>
            <a:ext cx="8186738" cy="5562600"/>
          </a:xfrm>
          <a:prstGeom prst="rect">
            <a:avLst/>
          </a:prstGeom>
          <a:noFill/>
          <a:ln w="9525">
            <a:noFill/>
            <a:miter lim="800000"/>
            <a:headEnd/>
            <a:tailEnd/>
          </a:ln>
        </p:spPr>
      </p:pic>
      <p:sp>
        <p:nvSpPr>
          <p:cNvPr id="24579" name="Rectangle 2"/>
          <p:cNvSpPr>
            <a:spLocks noChangeArrowheads="1"/>
          </p:cNvSpPr>
          <p:nvPr/>
        </p:nvSpPr>
        <p:spPr bwMode="auto">
          <a:xfrm>
            <a:off x="2057400" y="152400"/>
            <a:ext cx="5715000" cy="1200150"/>
          </a:xfrm>
          <a:prstGeom prst="rect">
            <a:avLst/>
          </a:prstGeom>
          <a:noFill/>
          <a:ln w="9525">
            <a:noFill/>
            <a:miter lim="800000"/>
            <a:headEnd/>
            <a:tailEnd/>
          </a:ln>
        </p:spPr>
        <p:txBody>
          <a:bodyPr>
            <a:spAutoFit/>
          </a:bodyPr>
          <a:lstStyle/>
          <a:p>
            <a:r>
              <a:rPr lang="en-US">
                <a:latin typeface="Arial" charset="0"/>
                <a:cs typeface="Arial" charset="0"/>
              </a:rPr>
              <a:t>Thermal stability of small subunit rRNA:</a:t>
            </a:r>
          </a:p>
          <a:p>
            <a:endParaRPr lang="en-US">
              <a:latin typeface="Arial" charset="0"/>
              <a:cs typeface="Arial" charset="0"/>
            </a:endParaRPr>
          </a:p>
          <a:p>
            <a:r>
              <a:rPr lang="en-US">
                <a:latin typeface="Arial" charset="0"/>
                <a:cs typeface="Arial" charset="0"/>
              </a:rPr>
              <a:t>Endosymbionts &lt; Free living</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44918"/>
          <p:cNvPicPr>
            <a:picLocks noChangeAspect="1" noChangeArrowheads="1"/>
          </p:cNvPicPr>
          <p:nvPr/>
        </p:nvPicPr>
        <p:blipFill>
          <a:blip r:embed="rId3" cstate="print"/>
          <a:srcRect/>
          <a:stretch>
            <a:fillRect/>
          </a:stretch>
        </p:blipFill>
        <p:spPr bwMode="auto">
          <a:xfrm>
            <a:off x="0" y="838200"/>
            <a:ext cx="9144000" cy="4638675"/>
          </a:xfrm>
          <a:prstGeom prst="rect">
            <a:avLst/>
          </a:prstGeom>
          <a:noFill/>
          <a:ln w="9525">
            <a:noFill/>
            <a:miter lim="800000"/>
            <a:headEnd/>
            <a:tailEnd/>
          </a:ln>
        </p:spPr>
      </p:pic>
      <p:grpSp>
        <p:nvGrpSpPr>
          <p:cNvPr id="25603" name="Group 11"/>
          <p:cNvGrpSpPr>
            <a:grpSpLocks noChangeAspect="1"/>
          </p:cNvGrpSpPr>
          <p:nvPr/>
        </p:nvGrpSpPr>
        <p:grpSpPr bwMode="auto">
          <a:xfrm>
            <a:off x="-28194000" y="-7239000"/>
            <a:ext cx="42435463" cy="21528088"/>
            <a:chOff x="-17760" y="-4560"/>
            <a:chExt cx="26731" cy="13561"/>
          </a:xfrm>
        </p:grpSpPr>
        <p:sp>
          <p:nvSpPr>
            <p:cNvPr id="25604" name="AutoShape 10"/>
            <p:cNvSpPr>
              <a:spLocks noChangeAspect="1" noChangeArrowheads="1" noTextEdit="1"/>
            </p:cNvSpPr>
            <p:nvPr/>
          </p:nvSpPr>
          <p:spPr bwMode="auto">
            <a:xfrm>
              <a:off x="-17760" y="-4560"/>
              <a:ext cx="26731" cy="13561"/>
            </a:xfrm>
            <a:prstGeom prst="rect">
              <a:avLst/>
            </a:prstGeom>
            <a:noFill/>
            <a:ln w="9525">
              <a:noFill/>
              <a:miter lim="800000"/>
              <a:headEnd/>
              <a:tailEnd/>
            </a:ln>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0"/>
            <a:ext cx="7772400" cy="1143000"/>
          </a:xfrm>
        </p:spPr>
        <p:txBody>
          <a:bodyPr/>
          <a:lstStyle/>
          <a:p>
            <a:pPr eaLnBrk="1" hangingPunct="1"/>
            <a:r>
              <a:rPr lang="en-US" dirty="0" smtClean="0">
                <a:latin typeface="Arial" charset="0"/>
                <a:cs typeface="Arial" charset="0"/>
              </a:rPr>
              <a:t>Conclusions</a:t>
            </a:r>
          </a:p>
        </p:txBody>
      </p:sp>
      <p:sp>
        <p:nvSpPr>
          <p:cNvPr id="26627" name="Rectangle 3"/>
          <p:cNvSpPr>
            <a:spLocks noGrp="1" noChangeArrowheads="1"/>
          </p:cNvSpPr>
          <p:nvPr>
            <p:ph type="body" idx="1"/>
          </p:nvPr>
        </p:nvSpPr>
        <p:spPr>
          <a:xfrm>
            <a:off x="685800" y="1066800"/>
            <a:ext cx="7772400" cy="4114800"/>
          </a:xfrm>
        </p:spPr>
        <p:txBody>
          <a:bodyPr/>
          <a:lstStyle/>
          <a:p>
            <a:pPr eaLnBrk="1" hangingPunct="1"/>
            <a:r>
              <a:rPr lang="en-US" dirty="0" smtClean="0">
                <a:latin typeface="Arial" charset="0"/>
                <a:cs typeface="Arial" charset="0"/>
              </a:rPr>
              <a:t>Both Sex and </a:t>
            </a:r>
            <a:r>
              <a:rPr lang="en-US" dirty="0" err="1" smtClean="0">
                <a:latin typeface="Arial" charset="0"/>
                <a:cs typeface="Arial" charset="0"/>
              </a:rPr>
              <a:t>Asex</a:t>
            </a:r>
            <a:r>
              <a:rPr lang="en-US" dirty="0" smtClean="0">
                <a:latin typeface="Arial" charset="0"/>
                <a:cs typeface="Arial" charset="0"/>
              </a:rPr>
              <a:t> are widespread</a:t>
            </a:r>
          </a:p>
          <a:p>
            <a:pPr eaLnBrk="1" hangingPunct="1"/>
            <a:r>
              <a:rPr lang="en-US" dirty="0" smtClean="0">
                <a:latin typeface="Arial" charset="0"/>
                <a:cs typeface="Arial" charset="0"/>
              </a:rPr>
              <a:t>Must be advantages to both, depending on environment</a:t>
            </a:r>
          </a:p>
          <a:p>
            <a:pPr eaLnBrk="1" hangingPunct="1"/>
            <a:r>
              <a:rPr lang="en-US" dirty="0" err="1" smtClean="0">
                <a:latin typeface="Arial" charset="0"/>
                <a:cs typeface="Arial" charset="0"/>
              </a:rPr>
              <a:t>Asex</a:t>
            </a:r>
            <a:r>
              <a:rPr lang="en-US" dirty="0" smtClean="0">
                <a:latin typeface="Arial" charset="0"/>
                <a:cs typeface="Arial" charset="0"/>
              </a:rPr>
              <a:t> has 2 fold female fitness advantage, and no search cost or STD’s</a:t>
            </a:r>
          </a:p>
          <a:p>
            <a:pPr eaLnBrk="1" hangingPunct="1"/>
            <a:r>
              <a:rPr lang="en-US" dirty="0" smtClean="0">
                <a:latin typeface="Arial" charset="0"/>
                <a:cs typeface="Arial" charset="0"/>
              </a:rPr>
              <a:t>Sex is advantageous because it eliminates bad mutations and brings together good mutations</a:t>
            </a:r>
          </a:p>
          <a:p>
            <a:pPr eaLnBrk="1" hangingPunct="1"/>
            <a:r>
              <a:rPr lang="en-US" dirty="0" smtClean="0">
                <a:latin typeface="Arial" charset="0"/>
                <a:cs typeface="Arial" charset="0"/>
              </a:rPr>
              <a:t>Sex favors individuals in populations under selection. Sex increases response to selection</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08_F16a"/>
          <p:cNvPicPr>
            <a:picLocks noChangeAspect="1" noChangeArrowheads="1"/>
          </p:cNvPicPr>
          <p:nvPr/>
        </p:nvPicPr>
        <p:blipFill>
          <a:blip r:embed="rId3" cstate="print"/>
          <a:srcRect/>
          <a:stretch>
            <a:fillRect/>
          </a:stretch>
        </p:blipFill>
        <p:spPr bwMode="auto">
          <a:xfrm>
            <a:off x="1219200" y="838200"/>
            <a:ext cx="6934200" cy="5588000"/>
          </a:xfrm>
          <a:prstGeom prst="rect">
            <a:avLst/>
          </a:prstGeom>
          <a:noFill/>
          <a:ln w="9525">
            <a:noFill/>
            <a:miter lim="800000"/>
            <a:headEnd/>
            <a:tailEnd/>
          </a:ln>
        </p:spPr>
      </p:pic>
      <p:sp>
        <p:nvSpPr>
          <p:cNvPr id="4099" name="Text Box 3"/>
          <p:cNvSpPr txBox="1">
            <a:spLocks noChangeArrowheads="1"/>
          </p:cNvSpPr>
          <p:nvPr/>
        </p:nvSpPr>
        <p:spPr bwMode="auto">
          <a:xfrm>
            <a:off x="288925" y="269875"/>
            <a:ext cx="5503863" cy="461963"/>
          </a:xfrm>
          <a:prstGeom prst="rect">
            <a:avLst/>
          </a:prstGeom>
          <a:noFill/>
          <a:ln w="9525">
            <a:noFill/>
            <a:miter lim="800000"/>
            <a:headEnd/>
            <a:tailEnd/>
          </a:ln>
        </p:spPr>
        <p:txBody>
          <a:bodyPr wrap="none">
            <a:spAutoFit/>
          </a:bodyPr>
          <a:lstStyle/>
          <a:p>
            <a:r>
              <a:rPr lang="en-US">
                <a:latin typeface="Arial" charset="0"/>
                <a:cs typeface="Arial" charset="0"/>
              </a:rPr>
              <a:t>II. Back to Evolution of Sex- Frequency</a:t>
            </a:r>
          </a:p>
        </p:txBody>
      </p:sp>
      <p:sp>
        <p:nvSpPr>
          <p:cNvPr id="4100" name="Rectangle 4"/>
          <p:cNvSpPr>
            <a:spLocks noChangeArrowheads="1"/>
          </p:cNvSpPr>
          <p:nvPr/>
        </p:nvSpPr>
        <p:spPr bwMode="auto">
          <a:xfrm>
            <a:off x="2209800" y="1600200"/>
            <a:ext cx="4673600" cy="461963"/>
          </a:xfrm>
          <a:prstGeom prst="rect">
            <a:avLst/>
          </a:prstGeom>
          <a:solidFill>
            <a:schemeClr val="bg1"/>
          </a:solidFill>
          <a:ln w="9525">
            <a:noFill/>
            <a:miter lim="800000"/>
            <a:headEnd/>
            <a:tailEnd/>
          </a:ln>
        </p:spPr>
        <p:txBody>
          <a:bodyPr wrap="none">
            <a:spAutoFit/>
          </a:bodyPr>
          <a:lstStyle/>
          <a:p>
            <a:r>
              <a:rPr lang="en-US">
                <a:latin typeface="Arial" charset="0"/>
                <a:cs typeface="Arial" charset="0"/>
              </a:rPr>
              <a:t>Asexual reproduction in an aphid</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08_F16b"/>
          <p:cNvPicPr>
            <a:picLocks noChangeAspect="1" noChangeArrowheads="1"/>
          </p:cNvPicPr>
          <p:nvPr/>
        </p:nvPicPr>
        <p:blipFill>
          <a:blip r:embed="rId3" cstate="print"/>
          <a:srcRect/>
          <a:stretch>
            <a:fillRect/>
          </a:stretch>
        </p:blipFill>
        <p:spPr bwMode="auto">
          <a:xfrm>
            <a:off x="1676400" y="838200"/>
            <a:ext cx="5756275" cy="5791200"/>
          </a:xfrm>
          <a:prstGeom prst="rect">
            <a:avLst/>
          </a:prstGeom>
          <a:noFill/>
          <a:ln w="9525">
            <a:noFill/>
            <a:miter lim="800000"/>
            <a:headEnd/>
            <a:tailEnd/>
          </a:ln>
        </p:spPr>
      </p:pic>
      <p:sp>
        <p:nvSpPr>
          <p:cNvPr id="5123" name="Text Box 3"/>
          <p:cNvSpPr txBox="1">
            <a:spLocks noChangeArrowheads="1"/>
          </p:cNvSpPr>
          <p:nvPr/>
        </p:nvSpPr>
        <p:spPr bwMode="auto">
          <a:xfrm>
            <a:off x="441325" y="269875"/>
            <a:ext cx="184150" cy="457200"/>
          </a:xfrm>
          <a:prstGeom prst="rect">
            <a:avLst/>
          </a:prstGeom>
          <a:noFill/>
          <a:ln w="9525">
            <a:noFill/>
            <a:miter lim="800000"/>
            <a:headEnd/>
            <a:tailEnd/>
          </a:ln>
        </p:spPr>
        <p:txBody>
          <a:bodyPr wrap="none">
            <a:spAutoFit/>
          </a:bodyPr>
          <a:lstStyle/>
          <a:p>
            <a:endParaRPr lang="en-US"/>
          </a:p>
        </p:txBody>
      </p:sp>
      <p:sp>
        <p:nvSpPr>
          <p:cNvPr id="5124" name="Rectangle 4"/>
          <p:cNvSpPr>
            <a:spLocks noChangeArrowheads="1"/>
          </p:cNvSpPr>
          <p:nvPr/>
        </p:nvSpPr>
        <p:spPr bwMode="auto">
          <a:xfrm>
            <a:off x="609600" y="228600"/>
            <a:ext cx="4657725" cy="461963"/>
          </a:xfrm>
          <a:prstGeom prst="rect">
            <a:avLst/>
          </a:prstGeom>
          <a:noFill/>
          <a:ln w="9525">
            <a:noFill/>
            <a:miter lim="800000"/>
            <a:headEnd/>
            <a:tailEnd/>
          </a:ln>
        </p:spPr>
        <p:txBody>
          <a:bodyPr wrap="none">
            <a:spAutoFit/>
          </a:bodyPr>
          <a:lstStyle/>
          <a:p>
            <a:r>
              <a:rPr lang="en-US" i="1">
                <a:latin typeface="Arial" charset="0"/>
                <a:cs typeface="Arial" charset="0"/>
              </a:rPr>
              <a:t>Volvox aureus</a:t>
            </a:r>
            <a:r>
              <a:rPr lang="en-US">
                <a:latin typeface="Arial" charset="0"/>
                <a:cs typeface="Arial" charset="0"/>
              </a:rPr>
              <a:t>, a freshwater alga</a:t>
            </a:r>
          </a:p>
        </p:txBody>
      </p:sp>
      <p:sp>
        <p:nvSpPr>
          <p:cNvPr id="5125" name="Text Box 5"/>
          <p:cNvSpPr txBox="1">
            <a:spLocks noChangeArrowheads="1"/>
          </p:cNvSpPr>
          <p:nvPr/>
        </p:nvSpPr>
        <p:spPr bwMode="auto">
          <a:xfrm>
            <a:off x="6080125" y="3581400"/>
            <a:ext cx="852488" cy="461963"/>
          </a:xfrm>
          <a:prstGeom prst="rect">
            <a:avLst/>
          </a:prstGeom>
          <a:noFill/>
          <a:ln w="9525">
            <a:noFill/>
            <a:miter lim="800000"/>
            <a:headEnd/>
            <a:tailEnd/>
          </a:ln>
        </p:spPr>
        <p:txBody>
          <a:bodyPr wrap="none">
            <a:spAutoFit/>
          </a:bodyPr>
          <a:lstStyle/>
          <a:p>
            <a:r>
              <a:rPr lang="en-US">
                <a:latin typeface="Arial" charset="0"/>
                <a:cs typeface="Arial" charset="0"/>
              </a:rPr>
              <a:t>male</a:t>
            </a:r>
          </a:p>
        </p:txBody>
      </p:sp>
      <p:sp>
        <p:nvSpPr>
          <p:cNvPr id="5126" name="Text Box 6"/>
          <p:cNvSpPr txBox="1">
            <a:spLocks noChangeArrowheads="1"/>
          </p:cNvSpPr>
          <p:nvPr/>
        </p:nvSpPr>
        <p:spPr bwMode="auto">
          <a:xfrm>
            <a:off x="2971800" y="4572000"/>
            <a:ext cx="1600200" cy="457200"/>
          </a:xfrm>
          <a:prstGeom prst="rect">
            <a:avLst/>
          </a:prstGeom>
          <a:solidFill>
            <a:schemeClr val="bg1"/>
          </a:solidFill>
          <a:ln w="9525">
            <a:noFill/>
            <a:miter lim="800000"/>
            <a:headEnd/>
            <a:tailEnd/>
          </a:ln>
        </p:spPr>
        <p:txBody>
          <a:bodyPr>
            <a:spAutoFit/>
          </a:bodyPr>
          <a:lstStyle/>
          <a:p>
            <a:r>
              <a:rPr lang="en-US">
                <a:latin typeface="Arial" charset="0"/>
                <a:cs typeface="Arial" charset="0"/>
              </a:rPr>
              <a:t>Asexual</a:t>
            </a:r>
          </a:p>
        </p:txBody>
      </p:sp>
      <p:sp>
        <p:nvSpPr>
          <p:cNvPr id="5127" name="Text Box 7"/>
          <p:cNvSpPr txBox="1">
            <a:spLocks noChangeArrowheads="1"/>
          </p:cNvSpPr>
          <p:nvPr/>
        </p:nvSpPr>
        <p:spPr bwMode="auto">
          <a:xfrm>
            <a:off x="5943600" y="1524000"/>
            <a:ext cx="1109663" cy="461963"/>
          </a:xfrm>
          <a:prstGeom prst="rect">
            <a:avLst/>
          </a:prstGeom>
          <a:noFill/>
          <a:ln w="9525">
            <a:noFill/>
            <a:miter lim="800000"/>
            <a:headEnd/>
            <a:tailEnd/>
          </a:ln>
        </p:spPr>
        <p:txBody>
          <a:bodyPr wrap="none">
            <a:spAutoFit/>
          </a:bodyPr>
          <a:lstStyle/>
          <a:p>
            <a:r>
              <a:rPr lang="en-US">
                <a:latin typeface="Arial" charset="0"/>
                <a:cs typeface="Arial" charset="0"/>
              </a:rPr>
              <a:t>female</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08_F16c"/>
          <p:cNvPicPr>
            <a:picLocks noChangeAspect="1" noChangeArrowheads="1"/>
          </p:cNvPicPr>
          <p:nvPr/>
        </p:nvPicPr>
        <p:blipFill>
          <a:blip r:embed="rId3" cstate="print"/>
          <a:srcRect b="5797"/>
          <a:stretch>
            <a:fillRect/>
          </a:stretch>
        </p:blipFill>
        <p:spPr bwMode="auto">
          <a:xfrm>
            <a:off x="990600" y="2819400"/>
            <a:ext cx="2903538" cy="3581400"/>
          </a:xfrm>
          <a:prstGeom prst="rect">
            <a:avLst/>
          </a:prstGeom>
          <a:noFill/>
          <a:ln w="9525">
            <a:noFill/>
            <a:miter lim="800000"/>
            <a:headEnd/>
            <a:tailEnd/>
          </a:ln>
        </p:spPr>
      </p:pic>
      <p:sp>
        <p:nvSpPr>
          <p:cNvPr id="6147" name="Rectangle 3"/>
          <p:cNvSpPr>
            <a:spLocks noChangeArrowheads="1"/>
          </p:cNvSpPr>
          <p:nvPr/>
        </p:nvSpPr>
        <p:spPr bwMode="auto">
          <a:xfrm>
            <a:off x="68263" y="304800"/>
            <a:ext cx="9075737" cy="2530475"/>
          </a:xfrm>
          <a:prstGeom prst="rect">
            <a:avLst/>
          </a:prstGeom>
          <a:noFill/>
          <a:ln w="9525">
            <a:noFill/>
            <a:miter lim="800000"/>
            <a:headEnd/>
            <a:tailEnd/>
          </a:ln>
        </p:spPr>
        <p:txBody>
          <a:bodyPr>
            <a:spAutoFit/>
          </a:bodyPr>
          <a:lstStyle/>
          <a:p>
            <a:pPr eaLnBrk="1" hangingPunct="1">
              <a:spcBef>
                <a:spcPct val="30000"/>
              </a:spcBef>
            </a:pPr>
            <a:r>
              <a:rPr lang="en-US">
                <a:latin typeface="Arial" charset="0"/>
                <a:cs typeface="Arial" charset="0"/>
              </a:rPr>
              <a:t>A hydra. This individual is reproducing both sexually and asexually.</a:t>
            </a:r>
          </a:p>
          <a:p>
            <a:pPr eaLnBrk="1" hangingPunct="1">
              <a:spcBef>
                <a:spcPct val="30000"/>
              </a:spcBef>
            </a:pPr>
            <a:r>
              <a:rPr lang="en-US">
                <a:latin typeface="Arial" charset="0"/>
                <a:cs typeface="Arial" charset="0"/>
              </a:rPr>
              <a:t>The crown of tentacles at the upper left surround the hydra's mouth. </a:t>
            </a:r>
          </a:p>
          <a:p>
            <a:pPr eaLnBrk="1" hangingPunct="1">
              <a:spcBef>
                <a:spcPct val="30000"/>
              </a:spcBef>
            </a:pPr>
            <a:r>
              <a:rPr lang="en-US">
                <a:latin typeface="Arial" charset="0"/>
                <a:cs typeface="Arial" charset="0"/>
              </a:rPr>
              <a:t>Along the body below the mouth are rows of testes. Below the testes are two asexual buds.</a:t>
            </a:r>
          </a:p>
        </p:txBody>
      </p:sp>
      <p:sp>
        <p:nvSpPr>
          <p:cNvPr id="6148" name="TextBox 3"/>
          <p:cNvSpPr txBox="1">
            <a:spLocks noChangeArrowheads="1"/>
          </p:cNvSpPr>
          <p:nvPr/>
        </p:nvSpPr>
        <p:spPr bwMode="auto">
          <a:xfrm>
            <a:off x="4191000" y="3581400"/>
            <a:ext cx="5075238" cy="830263"/>
          </a:xfrm>
          <a:prstGeom prst="rect">
            <a:avLst/>
          </a:prstGeom>
          <a:noFill/>
          <a:ln w="9525">
            <a:noFill/>
            <a:miter lim="800000"/>
            <a:headEnd/>
            <a:tailEnd/>
          </a:ln>
        </p:spPr>
        <p:txBody>
          <a:bodyPr wrap="none">
            <a:spAutoFit/>
          </a:bodyPr>
          <a:lstStyle/>
          <a:p>
            <a:r>
              <a:rPr lang="en-US" b="1">
                <a:latin typeface="Arial" charset="0"/>
                <a:cs typeface="Arial" charset="0"/>
              </a:rPr>
              <a:t>Asexual Reproduction also rarely</a:t>
            </a:r>
          </a:p>
          <a:p>
            <a:r>
              <a:rPr lang="en-US" b="1">
                <a:latin typeface="Arial" charset="0"/>
                <a:cs typeface="Arial" charset="0"/>
              </a:rPr>
              <a:t> observed in fish and reptiles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7" descr="Figure_06_00_L"/>
          <p:cNvPicPr>
            <a:picLocks noChangeAspect="1" noChangeArrowheads="1"/>
          </p:cNvPicPr>
          <p:nvPr/>
        </p:nvPicPr>
        <p:blipFill>
          <a:blip r:embed="rId3" cstate="print"/>
          <a:srcRect/>
          <a:stretch>
            <a:fillRect/>
          </a:stretch>
        </p:blipFill>
        <p:spPr bwMode="auto">
          <a:xfrm>
            <a:off x="457200" y="1966913"/>
            <a:ext cx="8229600" cy="29225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08_F17"/>
          <p:cNvPicPr>
            <a:picLocks noChangeAspect="1" noChangeArrowheads="1"/>
          </p:cNvPicPr>
          <p:nvPr/>
        </p:nvPicPr>
        <p:blipFill>
          <a:blip r:embed="rId3" cstate="print"/>
          <a:srcRect/>
          <a:stretch>
            <a:fillRect/>
          </a:stretch>
        </p:blipFill>
        <p:spPr bwMode="auto">
          <a:xfrm>
            <a:off x="533400" y="2698750"/>
            <a:ext cx="7620000" cy="3702050"/>
          </a:xfrm>
          <a:prstGeom prst="rect">
            <a:avLst/>
          </a:prstGeom>
          <a:noFill/>
          <a:ln w="9525">
            <a:noFill/>
            <a:miter lim="800000"/>
            <a:headEnd/>
            <a:tailEnd/>
          </a:ln>
        </p:spPr>
      </p:pic>
      <p:sp>
        <p:nvSpPr>
          <p:cNvPr id="7171" name="Rectangle 3"/>
          <p:cNvSpPr>
            <a:spLocks noChangeArrowheads="1"/>
          </p:cNvSpPr>
          <p:nvPr/>
        </p:nvSpPr>
        <p:spPr bwMode="auto">
          <a:xfrm>
            <a:off x="0" y="1824038"/>
            <a:ext cx="9093200" cy="446087"/>
          </a:xfrm>
          <a:prstGeom prst="rect">
            <a:avLst/>
          </a:prstGeom>
          <a:noFill/>
          <a:ln w="9525">
            <a:noFill/>
            <a:miter lim="800000"/>
            <a:headEnd/>
            <a:tailEnd/>
          </a:ln>
        </p:spPr>
        <p:txBody>
          <a:bodyPr wrap="none">
            <a:spAutoFit/>
          </a:bodyPr>
          <a:lstStyle/>
          <a:p>
            <a:pPr eaLnBrk="1" hangingPunct="1">
              <a:spcBef>
                <a:spcPct val="30000"/>
              </a:spcBef>
            </a:pPr>
            <a:r>
              <a:rPr lang="en-US" sz="2300">
                <a:latin typeface="Arial" charset="0"/>
                <a:cs typeface="Arial" charset="0"/>
              </a:rPr>
              <a:t>The reproductive advantage of asexual females: Two fold advantage</a:t>
            </a:r>
          </a:p>
        </p:txBody>
      </p:sp>
      <p:sp>
        <p:nvSpPr>
          <p:cNvPr id="7172" name="Text Box 4"/>
          <p:cNvSpPr txBox="1">
            <a:spLocks noChangeArrowheads="1"/>
          </p:cNvSpPr>
          <p:nvPr/>
        </p:nvSpPr>
        <p:spPr bwMode="auto">
          <a:xfrm>
            <a:off x="0" y="0"/>
            <a:ext cx="9240838" cy="1816100"/>
          </a:xfrm>
          <a:prstGeom prst="rect">
            <a:avLst/>
          </a:prstGeom>
          <a:noFill/>
          <a:ln w="9525">
            <a:noFill/>
            <a:miter lim="800000"/>
            <a:headEnd/>
            <a:tailEnd/>
          </a:ln>
        </p:spPr>
        <p:txBody>
          <a:bodyPr wrap="none">
            <a:spAutoFit/>
          </a:bodyPr>
          <a:lstStyle/>
          <a:p>
            <a:pPr marL="457200" indent="-457200"/>
            <a:r>
              <a:rPr lang="en-US">
                <a:latin typeface="Arial" charset="0"/>
                <a:cs typeface="Arial" charset="0"/>
              </a:rPr>
              <a:t>III. Evolutionary Advantage of Asexual Reproduction</a:t>
            </a:r>
          </a:p>
          <a:p>
            <a:pPr marL="457200" indent="-457200"/>
            <a:endParaRPr lang="en-US">
              <a:latin typeface="Arial" charset="0"/>
              <a:cs typeface="Arial" charset="0"/>
            </a:endParaRPr>
          </a:p>
          <a:p>
            <a:pPr marL="457200" indent="-457200"/>
            <a:r>
              <a:rPr lang="en-US">
                <a:latin typeface="Arial" charset="0"/>
                <a:cs typeface="Arial" charset="0"/>
              </a:rPr>
              <a:t>Maynard Smith and the Adv. Of Sexual vs Asexual Reproduction</a:t>
            </a:r>
          </a:p>
          <a:p>
            <a:pPr marL="457200" indent="-457200"/>
            <a:r>
              <a:rPr lang="en-US" sz="2000">
                <a:latin typeface="Arial" charset="0"/>
                <a:cs typeface="Arial" charset="0"/>
              </a:rPr>
              <a:t>A female’s reproductive mode does not affect the number of her offspring</a:t>
            </a:r>
          </a:p>
          <a:p>
            <a:pPr marL="457200" indent="-457200"/>
            <a:r>
              <a:rPr lang="en-US" sz="2000">
                <a:latin typeface="Arial" charset="0"/>
                <a:cs typeface="Arial" charset="0"/>
              </a:rPr>
              <a:t>A female’s reproductive mode does not affect the probability of offspring survival</a:t>
            </a:r>
          </a:p>
        </p:txBody>
      </p:sp>
      <p:sp>
        <p:nvSpPr>
          <p:cNvPr id="7173" name="Text Box 5"/>
          <p:cNvSpPr txBox="1">
            <a:spLocks noChangeArrowheads="1"/>
          </p:cNvSpPr>
          <p:nvPr/>
        </p:nvSpPr>
        <p:spPr bwMode="auto">
          <a:xfrm>
            <a:off x="1143000" y="6319838"/>
            <a:ext cx="5749925" cy="461962"/>
          </a:xfrm>
          <a:prstGeom prst="rect">
            <a:avLst/>
          </a:prstGeom>
          <a:noFill/>
          <a:ln w="9525">
            <a:noFill/>
            <a:miter lim="800000"/>
            <a:headEnd/>
            <a:tailEnd/>
          </a:ln>
        </p:spPr>
        <p:txBody>
          <a:bodyPr wrap="none">
            <a:spAutoFit/>
          </a:bodyPr>
          <a:lstStyle/>
          <a:p>
            <a:r>
              <a:rPr lang="en-US">
                <a:latin typeface="Arial" charset="0"/>
                <a:cs typeface="Arial" charset="0"/>
              </a:rPr>
              <a:t>Two fold genetic transmission advantage</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08_F01"/>
          <p:cNvPicPr>
            <a:picLocks noChangeAspect="1" noChangeArrowheads="1"/>
          </p:cNvPicPr>
          <p:nvPr/>
        </p:nvPicPr>
        <p:blipFill>
          <a:blip r:embed="rId3" cstate="print"/>
          <a:srcRect/>
          <a:stretch>
            <a:fillRect/>
          </a:stretch>
        </p:blipFill>
        <p:spPr bwMode="auto">
          <a:xfrm>
            <a:off x="381000" y="1446213"/>
            <a:ext cx="6527800" cy="5411787"/>
          </a:xfrm>
          <a:prstGeom prst="rect">
            <a:avLst/>
          </a:prstGeom>
          <a:noFill/>
          <a:ln w="9525">
            <a:noFill/>
            <a:miter lim="800000"/>
            <a:headEnd/>
            <a:tailEnd/>
          </a:ln>
        </p:spPr>
      </p:pic>
      <p:sp>
        <p:nvSpPr>
          <p:cNvPr id="8195" name="Text Box 3"/>
          <p:cNvSpPr txBox="1">
            <a:spLocks noChangeArrowheads="1"/>
          </p:cNvSpPr>
          <p:nvPr/>
        </p:nvSpPr>
        <p:spPr bwMode="auto">
          <a:xfrm>
            <a:off x="685800" y="762000"/>
            <a:ext cx="7705725" cy="523875"/>
          </a:xfrm>
          <a:prstGeom prst="rect">
            <a:avLst/>
          </a:prstGeom>
          <a:noFill/>
          <a:ln w="9525">
            <a:noFill/>
            <a:miter lim="800000"/>
            <a:headEnd/>
            <a:tailEnd/>
          </a:ln>
        </p:spPr>
        <p:txBody>
          <a:bodyPr wrap="none">
            <a:spAutoFit/>
          </a:bodyPr>
          <a:lstStyle/>
          <a:p>
            <a:r>
              <a:rPr lang="en-US" sz="2800">
                <a:latin typeface="Arial" charset="0"/>
                <a:cs typeface="Arial" charset="0"/>
              </a:rPr>
              <a:t>First a quick diversion on linkage disequilibrium</a:t>
            </a:r>
          </a:p>
        </p:txBody>
      </p:sp>
      <p:sp>
        <p:nvSpPr>
          <p:cNvPr id="8196" name="Text Box 4"/>
          <p:cNvSpPr txBox="1">
            <a:spLocks noChangeArrowheads="1"/>
          </p:cNvSpPr>
          <p:nvPr/>
        </p:nvSpPr>
        <p:spPr bwMode="auto">
          <a:xfrm>
            <a:off x="2041525" y="-34925"/>
            <a:ext cx="5730875" cy="523875"/>
          </a:xfrm>
          <a:prstGeom prst="rect">
            <a:avLst/>
          </a:prstGeom>
          <a:noFill/>
          <a:ln w="9525">
            <a:noFill/>
            <a:miter lim="800000"/>
            <a:headEnd/>
            <a:tailEnd/>
          </a:ln>
        </p:spPr>
        <p:txBody>
          <a:bodyPr wrap="none">
            <a:spAutoFit/>
          </a:bodyPr>
          <a:lstStyle/>
          <a:p>
            <a:r>
              <a:rPr lang="en-US" sz="2800">
                <a:latin typeface="Arial" charset="0"/>
                <a:cs typeface="Arial" charset="0"/>
              </a:rPr>
              <a:t>IV. Linkage Disequilibrium and Sex</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08_F02a"/>
          <p:cNvPicPr>
            <a:picLocks noChangeAspect="1" noChangeArrowheads="1"/>
          </p:cNvPicPr>
          <p:nvPr/>
        </p:nvPicPr>
        <p:blipFill>
          <a:blip r:embed="rId3" cstate="print"/>
          <a:srcRect/>
          <a:stretch>
            <a:fillRect/>
          </a:stretch>
        </p:blipFill>
        <p:spPr bwMode="auto">
          <a:xfrm>
            <a:off x="304800" y="1041400"/>
            <a:ext cx="8531225" cy="4779963"/>
          </a:xfrm>
          <a:prstGeom prst="rect">
            <a:avLst/>
          </a:prstGeom>
          <a:noFill/>
          <a:ln w="9525">
            <a:noFill/>
            <a:miter lim="800000"/>
            <a:headEnd/>
            <a:tailEnd/>
          </a:ln>
        </p:spPr>
      </p:pic>
      <p:sp>
        <p:nvSpPr>
          <p:cNvPr id="9219" name="Text Box 3"/>
          <p:cNvSpPr txBox="1">
            <a:spLocks noChangeArrowheads="1"/>
          </p:cNvSpPr>
          <p:nvPr/>
        </p:nvSpPr>
        <p:spPr bwMode="auto">
          <a:xfrm>
            <a:off x="517525" y="5908675"/>
            <a:ext cx="7915275" cy="461963"/>
          </a:xfrm>
          <a:prstGeom prst="rect">
            <a:avLst/>
          </a:prstGeom>
          <a:noFill/>
          <a:ln w="9525">
            <a:noFill/>
            <a:miter lim="800000"/>
            <a:headEnd/>
            <a:tailEnd/>
          </a:ln>
        </p:spPr>
        <p:txBody>
          <a:bodyPr wrap="none">
            <a:spAutoFit/>
          </a:bodyPr>
          <a:lstStyle/>
          <a:p>
            <a:r>
              <a:rPr lang="en-US">
                <a:latin typeface="Arial" charset="0"/>
                <a:cs typeface="Arial" charset="0"/>
              </a:rPr>
              <a:t>Expected frequency of AB = 0.6 x 0.8 = 0.48 and so forth</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4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1119</TotalTime>
  <Words>2660</Words>
  <Application>Microsoft Macintosh PowerPoint</Application>
  <PresentationFormat>On-screen Show (4:3)</PresentationFormat>
  <Paragraphs>432</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Sex: Linkage Disequilibrium &amp;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Manager>Sumanas, Inc.</Manager>
  <Company>Pearson Prentice Hall,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Evolutionary Analysis 4/e</dc:title>
  <dc:creator>Freeman/Herron</dc:creator>
  <cp:lastModifiedBy>Charles Fenster</cp:lastModifiedBy>
  <cp:revision>121</cp:revision>
  <dcterms:created xsi:type="dcterms:W3CDTF">2002-12-24T01:08:46Z</dcterms:created>
  <dcterms:modified xsi:type="dcterms:W3CDTF">2014-10-16T14:45:20Z</dcterms:modified>
</cp:coreProperties>
</file>